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91" r:id="rId5"/>
    <p:sldMasterId id="2147483711" r:id="rId6"/>
  </p:sldMasterIdLst>
  <p:notesMasterIdLst>
    <p:notesMasterId r:id="rId85"/>
  </p:notesMasterIdLst>
  <p:sldIdLst>
    <p:sldId id="256" r:id="rId7"/>
    <p:sldId id="257" r:id="rId8"/>
    <p:sldId id="280" r:id="rId9"/>
    <p:sldId id="336" r:id="rId10"/>
    <p:sldId id="281" r:id="rId11"/>
    <p:sldId id="332" r:id="rId12"/>
    <p:sldId id="334" r:id="rId13"/>
    <p:sldId id="335" r:id="rId14"/>
    <p:sldId id="337" r:id="rId15"/>
    <p:sldId id="343" r:id="rId16"/>
    <p:sldId id="344" r:id="rId17"/>
    <p:sldId id="346" r:id="rId18"/>
    <p:sldId id="345" r:id="rId19"/>
    <p:sldId id="1574" r:id="rId20"/>
    <p:sldId id="1575" r:id="rId21"/>
    <p:sldId id="331" r:id="rId22"/>
    <p:sldId id="1576" r:id="rId23"/>
    <p:sldId id="302" r:id="rId24"/>
    <p:sldId id="305" r:id="rId25"/>
    <p:sldId id="1577" r:id="rId26"/>
    <p:sldId id="1578" r:id="rId27"/>
    <p:sldId id="347" r:id="rId28"/>
    <p:sldId id="348" r:id="rId29"/>
    <p:sldId id="349" r:id="rId30"/>
    <p:sldId id="353" r:id="rId31"/>
    <p:sldId id="340" r:id="rId32"/>
    <p:sldId id="350" r:id="rId33"/>
    <p:sldId id="354" r:id="rId34"/>
    <p:sldId id="355" r:id="rId35"/>
    <p:sldId id="1714" r:id="rId36"/>
    <p:sldId id="341" r:id="rId37"/>
    <p:sldId id="1585" r:id="rId38"/>
    <p:sldId id="1573" r:id="rId39"/>
    <p:sldId id="1712" r:id="rId40"/>
    <p:sldId id="1700" r:id="rId41"/>
    <p:sldId id="1572" r:id="rId42"/>
    <p:sldId id="1707" r:id="rId43"/>
    <p:sldId id="1709" r:id="rId44"/>
    <p:sldId id="1708" r:id="rId45"/>
    <p:sldId id="1586" r:id="rId46"/>
    <p:sldId id="1587" r:id="rId47"/>
    <p:sldId id="268" r:id="rId48"/>
    <p:sldId id="1583" r:id="rId49"/>
    <p:sldId id="270" r:id="rId50"/>
    <p:sldId id="1591" r:id="rId51"/>
    <p:sldId id="1584" r:id="rId52"/>
    <p:sldId id="1592" r:id="rId53"/>
    <p:sldId id="1593" r:id="rId54"/>
    <p:sldId id="1713" r:id="rId55"/>
    <p:sldId id="1710" r:id="rId56"/>
    <p:sldId id="342" r:id="rId57"/>
    <p:sldId id="329" r:id="rId58"/>
    <p:sldId id="352" r:id="rId59"/>
    <p:sldId id="330" r:id="rId60"/>
    <p:sldId id="282" r:id="rId61"/>
    <p:sldId id="259" r:id="rId62"/>
    <p:sldId id="1588" r:id="rId63"/>
    <p:sldId id="1589" r:id="rId64"/>
    <p:sldId id="279" r:id="rId65"/>
    <p:sldId id="1590" r:id="rId66"/>
    <p:sldId id="271" r:id="rId67"/>
    <p:sldId id="272" r:id="rId68"/>
    <p:sldId id="273" r:id="rId69"/>
    <p:sldId id="274" r:id="rId70"/>
    <p:sldId id="275" r:id="rId71"/>
    <p:sldId id="276" r:id="rId72"/>
    <p:sldId id="277" r:id="rId73"/>
    <p:sldId id="1580" r:id="rId74"/>
    <p:sldId id="1581" r:id="rId75"/>
    <p:sldId id="1582" r:id="rId76"/>
    <p:sldId id="260" r:id="rId77"/>
    <p:sldId id="278" r:id="rId78"/>
    <p:sldId id="262" r:id="rId79"/>
    <p:sldId id="263" r:id="rId80"/>
    <p:sldId id="264" r:id="rId81"/>
    <p:sldId id="265" r:id="rId82"/>
    <p:sldId id="266" r:id="rId83"/>
    <p:sldId id="267"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0"/>
            <p14:sldId id="336"/>
            <p14:sldId id="281"/>
            <p14:sldId id="332"/>
            <p14:sldId id="334"/>
            <p14:sldId id="335"/>
            <p14:sldId id="337"/>
            <p14:sldId id="343"/>
            <p14:sldId id="344"/>
            <p14:sldId id="346"/>
            <p14:sldId id="345"/>
          </p14:sldIdLst>
        </p14:section>
        <p14:section name="WMI" id="{E0569DF2-BC7E-47D4-9E2A-D54376CD3EAA}">
          <p14:sldIdLst>
            <p14:sldId id="1574"/>
            <p14:sldId id="1575"/>
            <p14:sldId id="331"/>
            <p14:sldId id="1576"/>
            <p14:sldId id="302"/>
            <p14:sldId id="305"/>
            <p14:sldId id="1577"/>
            <p14:sldId id="1578"/>
            <p14:sldId id="347"/>
            <p14:sldId id="348"/>
            <p14:sldId id="349"/>
            <p14:sldId id="353"/>
          </p14:sldIdLst>
        </p14:section>
        <p14:section name="Component based servicing" id="{E81F35D9-0988-4E62-B0FD-1E10C0F777B3}">
          <p14:sldIdLst>
            <p14:sldId id="340"/>
            <p14:sldId id="350"/>
            <p14:sldId id="354"/>
            <p14:sldId id="355"/>
            <p14:sldId id="1714"/>
          </p14:sldIdLst>
        </p14:section>
        <p14:section name="Telemetry" id="{B9ECB122-3BE6-471F-9E74-7F0AC736A912}">
          <p14:sldIdLst>
            <p14:sldId id="341"/>
            <p14:sldId id="1585"/>
            <p14:sldId id="1573"/>
            <p14:sldId id="1712"/>
            <p14:sldId id="1700"/>
            <p14:sldId id="1572"/>
            <p14:sldId id="1707"/>
            <p14:sldId id="1709"/>
            <p14:sldId id="1708"/>
            <p14:sldId id="1586"/>
            <p14:sldId id="1587"/>
            <p14:sldId id="268"/>
            <p14:sldId id="1583"/>
            <p14:sldId id="270"/>
            <p14:sldId id="1591"/>
            <p14:sldId id="1584"/>
            <p14:sldId id="1592"/>
            <p14:sldId id="1593"/>
            <p14:sldId id="1713"/>
            <p14:sldId id="1710"/>
          </p14:sldIdLst>
        </p14:section>
        <p14:section name="DPAPI" id="{017AA9FB-AC9F-460A-BA0D-27CCD7BE4448}">
          <p14:sldIdLst>
            <p14:sldId id="342"/>
            <p14:sldId id="329"/>
            <p14:sldId id="352"/>
            <p14:sldId id="330"/>
            <p14:sldId id="282"/>
          </p14:sldIdLst>
        </p14:section>
        <p14:section name="Closing" id="{49CB15AC-FD56-4AAC-8B8A-68CF2CB85A39}">
          <p14:sldIdLst>
            <p14:sldId id="259"/>
            <p14:sldId id="1588"/>
            <p14:sldId id="1589"/>
            <p14:sldId id="279"/>
          </p14:sldIdLst>
        </p14:section>
        <p14:section name="Demo Dies Backup" id="{8969C459-6920-41B2-A40E-11D421EAD8BE}">
          <p14:sldIdLst>
            <p14:sldId id="1590"/>
            <p14:sldId id="271"/>
            <p14:sldId id="272"/>
            <p14:sldId id="273"/>
            <p14:sldId id="274"/>
            <p14:sldId id="275"/>
            <p14:sldId id="276"/>
            <p14:sldId id="277"/>
            <p14:sldId id="1580"/>
            <p14:sldId id="1581"/>
            <p14:sldId id="1582"/>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22" autoAdjust="0"/>
  </p:normalViewPr>
  <p:slideViewPr>
    <p:cSldViewPr snapToGrid="0">
      <p:cViewPr varScale="1">
        <p:scale>
          <a:sx n="52" d="100"/>
          <a:sy n="52" d="100"/>
        </p:scale>
        <p:origin x="1356"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5B8FF4-C75F-47C3-A639-93B0D806F54E}"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30CA91FD-38C3-46F3-AB68-E3A305735257}">
      <dgm:prSet phldrT="[Text]"/>
      <dgm:spPr/>
      <dgm:t>
        <a:bodyPr/>
        <a:lstStyle/>
        <a:p>
          <a:r>
            <a:rPr lang="en-US"/>
            <a:t> </a:t>
          </a:r>
        </a:p>
      </dgm:t>
    </dgm:pt>
    <dgm:pt modelId="{980855EB-400E-4876-9E06-375BC0EF0D74}" type="parTrans" cxnId="{F5FA348F-1068-4EEC-9F95-8A7B173F7C77}">
      <dgm:prSet/>
      <dgm:spPr/>
      <dgm:t>
        <a:bodyPr/>
        <a:lstStyle/>
        <a:p>
          <a:endParaRPr lang="en-US"/>
        </a:p>
      </dgm:t>
    </dgm:pt>
    <dgm:pt modelId="{84F9025C-67D9-47BF-A283-7E3A9ED01E3C}" type="sibTrans" cxnId="{F5FA348F-1068-4EEC-9F95-8A7B173F7C77}">
      <dgm:prSet/>
      <dgm:spPr/>
      <dgm:t>
        <a:bodyPr/>
        <a:lstStyle/>
        <a:p>
          <a:endParaRPr lang="en-US"/>
        </a:p>
      </dgm:t>
    </dgm:pt>
    <dgm:pt modelId="{AB84DD43-C1E8-49A8-B44B-E814CE2DF9A9}">
      <dgm:prSet phldrT="[Text]"/>
      <dgm:spPr/>
      <dgm:t>
        <a:bodyPr/>
        <a:lstStyle/>
        <a:p>
          <a:r>
            <a:rPr lang="en-US"/>
            <a:t> </a:t>
          </a:r>
        </a:p>
      </dgm:t>
    </dgm:pt>
    <dgm:pt modelId="{085B822E-BA2E-4C59-A6B2-8E96921CBC5B}" type="parTrans" cxnId="{F00CE5B4-6684-4155-B61F-9600FC01CBE8}">
      <dgm:prSet/>
      <dgm:spPr/>
      <dgm:t>
        <a:bodyPr/>
        <a:lstStyle/>
        <a:p>
          <a:endParaRPr lang="en-US"/>
        </a:p>
      </dgm:t>
    </dgm:pt>
    <dgm:pt modelId="{A1FA9417-7FCF-47E2-BD0B-4AD44AAFB13E}" type="sibTrans" cxnId="{F00CE5B4-6684-4155-B61F-9600FC01CBE8}">
      <dgm:prSet/>
      <dgm:spPr/>
      <dgm:t>
        <a:bodyPr/>
        <a:lstStyle/>
        <a:p>
          <a:endParaRPr lang="en-US"/>
        </a:p>
      </dgm:t>
    </dgm:pt>
    <dgm:pt modelId="{01BD18F4-D998-4E05-AA70-8ADB138E3D42}">
      <dgm:prSet phldrT="[Text]"/>
      <dgm:spPr/>
      <dgm:t>
        <a:bodyPr/>
        <a:lstStyle/>
        <a:p>
          <a:r>
            <a:rPr lang="en-US"/>
            <a:t> </a:t>
          </a:r>
        </a:p>
      </dgm:t>
    </dgm:pt>
    <dgm:pt modelId="{C50D9E11-7CDC-4A4C-BD44-2BAC4370995C}" type="parTrans" cxnId="{D6B3C118-5414-4CFC-9B8E-A097374CC7FE}">
      <dgm:prSet/>
      <dgm:spPr/>
      <dgm:t>
        <a:bodyPr/>
        <a:lstStyle/>
        <a:p>
          <a:endParaRPr lang="en-US"/>
        </a:p>
      </dgm:t>
    </dgm:pt>
    <dgm:pt modelId="{955AFEB0-3537-4A51-A92D-5FAE53DB7D3A}" type="sibTrans" cxnId="{D6B3C118-5414-4CFC-9B8E-A097374CC7FE}">
      <dgm:prSet/>
      <dgm:spPr/>
      <dgm:t>
        <a:bodyPr/>
        <a:lstStyle/>
        <a:p>
          <a:endParaRPr lang="en-US"/>
        </a:p>
      </dgm:t>
    </dgm:pt>
    <dgm:pt modelId="{AB31C914-9958-4440-8CB5-711AE042FD74}">
      <dgm:prSet phldrT="[Text]"/>
      <dgm:spPr/>
      <dgm:t>
        <a:bodyPr/>
        <a:lstStyle/>
        <a:p>
          <a:r>
            <a:rPr lang="en-US"/>
            <a:t> </a:t>
          </a:r>
        </a:p>
      </dgm:t>
    </dgm:pt>
    <dgm:pt modelId="{49CE8E3F-6F62-4FA0-A49A-3F94CDB2BB27}" type="parTrans" cxnId="{7A2B928B-17FB-42C7-ACA4-696AB910B9B5}">
      <dgm:prSet/>
      <dgm:spPr/>
      <dgm:t>
        <a:bodyPr/>
        <a:lstStyle/>
        <a:p>
          <a:endParaRPr lang="en-US"/>
        </a:p>
      </dgm:t>
    </dgm:pt>
    <dgm:pt modelId="{391B2F9F-65F8-4A80-BE05-03D4DC6911AE}" type="sibTrans" cxnId="{7A2B928B-17FB-42C7-ACA4-696AB910B9B5}">
      <dgm:prSet/>
      <dgm:spPr/>
      <dgm:t>
        <a:bodyPr/>
        <a:lstStyle/>
        <a:p>
          <a:endParaRPr lang="en-US"/>
        </a:p>
      </dgm:t>
    </dgm:pt>
    <dgm:pt modelId="{B550ABD4-7311-42A8-A76B-22AC12864327}">
      <dgm:prSet phldrT="[Text]"/>
      <dgm:spPr/>
      <dgm:t>
        <a:bodyPr/>
        <a:lstStyle/>
        <a:p>
          <a:r>
            <a:rPr lang="en-US"/>
            <a:t> </a:t>
          </a:r>
        </a:p>
      </dgm:t>
    </dgm:pt>
    <dgm:pt modelId="{12946E63-D5A6-4166-897A-76CADC0BFD34}" type="parTrans" cxnId="{04715A68-AEBD-4232-ADF9-9E0DE6DA2BC9}">
      <dgm:prSet/>
      <dgm:spPr/>
      <dgm:t>
        <a:bodyPr/>
        <a:lstStyle/>
        <a:p>
          <a:endParaRPr lang="en-US"/>
        </a:p>
      </dgm:t>
    </dgm:pt>
    <dgm:pt modelId="{B0F3E821-C92A-400A-9E2F-D03854DF900B}" type="sibTrans" cxnId="{04715A68-AEBD-4232-ADF9-9E0DE6DA2BC9}">
      <dgm:prSet/>
      <dgm:spPr/>
      <dgm:t>
        <a:bodyPr/>
        <a:lstStyle/>
        <a:p>
          <a:endParaRPr lang="en-US"/>
        </a:p>
      </dgm:t>
    </dgm:pt>
    <dgm:pt modelId="{BADEFFBC-4758-4865-A659-C2772BF2E670}">
      <dgm:prSet phldrT="[Text]"/>
      <dgm:spPr/>
      <dgm:t>
        <a:bodyPr/>
        <a:lstStyle/>
        <a:p>
          <a:r>
            <a:rPr lang="en-US"/>
            <a:t> </a:t>
          </a:r>
        </a:p>
      </dgm:t>
    </dgm:pt>
    <dgm:pt modelId="{94CB9DF2-75E3-437E-A3C0-6EBD67755686}" type="parTrans" cxnId="{2967B635-6C39-4E3D-BDB6-F7643ED99AF5}">
      <dgm:prSet/>
      <dgm:spPr/>
      <dgm:t>
        <a:bodyPr/>
        <a:lstStyle/>
        <a:p>
          <a:endParaRPr lang="en-US"/>
        </a:p>
      </dgm:t>
    </dgm:pt>
    <dgm:pt modelId="{A019F7F0-D45A-41BC-98B3-9DEE550ACF7C}" type="sibTrans" cxnId="{2967B635-6C39-4E3D-BDB6-F7643ED99AF5}">
      <dgm:prSet/>
      <dgm:spPr/>
      <dgm:t>
        <a:bodyPr/>
        <a:lstStyle/>
        <a:p>
          <a:endParaRPr lang="en-US"/>
        </a:p>
      </dgm:t>
    </dgm:pt>
    <dgm:pt modelId="{F8890A1A-8E13-4B80-A537-4BC57D79C36B}">
      <dgm:prSet phldrT="[Text]"/>
      <dgm:spPr/>
      <dgm:t>
        <a:bodyPr/>
        <a:lstStyle/>
        <a:p>
          <a:r>
            <a:rPr lang="en-US"/>
            <a:t> </a:t>
          </a:r>
        </a:p>
      </dgm:t>
    </dgm:pt>
    <dgm:pt modelId="{31FADDD9-8024-4B99-8C54-AE661B1D2125}" type="parTrans" cxnId="{F91CE767-2E06-4E4D-8330-0B2C6A10A2E0}">
      <dgm:prSet/>
      <dgm:spPr/>
      <dgm:t>
        <a:bodyPr/>
        <a:lstStyle/>
        <a:p>
          <a:endParaRPr lang="en-US"/>
        </a:p>
      </dgm:t>
    </dgm:pt>
    <dgm:pt modelId="{68B710AF-CDB7-48A3-BF02-000E21157992}" type="sibTrans" cxnId="{F91CE767-2E06-4E4D-8330-0B2C6A10A2E0}">
      <dgm:prSet/>
      <dgm:spPr/>
      <dgm:t>
        <a:bodyPr/>
        <a:lstStyle/>
        <a:p>
          <a:endParaRPr lang="en-US"/>
        </a:p>
      </dgm:t>
    </dgm:pt>
    <dgm:pt modelId="{68A15E99-50CA-4708-909C-9009E864A5CC}" type="pres">
      <dgm:prSet presAssocID="{355B8FF4-C75F-47C3-A639-93B0D806F54E}" presName="hierChild1" presStyleCnt="0">
        <dgm:presLayoutVars>
          <dgm:chPref val="1"/>
          <dgm:dir/>
          <dgm:animOne val="branch"/>
          <dgm:animLvl val="lvl"/>
          <dgm:resizeHandles/>
        </dgm:presLayoutVars>
      </dgm:prSet>
      <dgm:spPr/>
    </dgm:pt>
    <dgm:pt modelId="{6547B556-6301-4987-A432-3C808C14E2D1}" type="pres">
      <dgm:prSet presAssocID="{30CA91FD-38C3-46F3-AB68-E3A305735257}" presName="hierRoot1" presStyleCnt="0"/>
      <dgm:spPr/>
    </dgm:pt>
    <dgm:pt modelId="{DF371C25-F214-467F-AB48-B26D09946BF4}" type="pres">
      <dgm:prSet presAssocID="{30CA91FD-38C3-46F3-AB68-E3A305735257}" presName="composite" presStyleCnt="0"/>
      <dgm:spPr/>
    </dgm:pt>
    <dgm:pt modelId="{6BECC2AA-621B-4E21-86B8-C3A4F583060C}" type="pres">
      <dgm:prSet presAssocID="{30CA91FD-38C3-46F3-AB68-E3A305735257}" presName="image" presStyleLbl="node0" presStyleIdx="0" presStyleCnt="1"/>
      <dgm:spPr/>
    </dgm:pt>
    <dgm:pt modelId="{69194951-FAFF-47A0-A95A-69B54F56480E}" type="pres">
      <dgm:prSet presAssocID="{30CA91FD-38C3-46F3-AB68-E3A305735257}" presName="text" presStyleLbl="revTx" presStyleIdx="0" presStyleCnt="7">
        <dgm:presLayoutVars>
          <dgm:chPref val="3"/>
        </dgm:presLayoutVars>
      </dgm:prSet>
      <dgm:spPr/>
    </dgm:pt>
    <dgm:pt modelId="{B2575EAE-A070-4607-BC42-FAA9BD610BA5}" type="pres">
      <dgm:prSet presAssocID="{30CA91FD-38C3-46F3-AB68-E3A305735257}" presName="hierChild2" presStyleCnt="0"/>
      <dgm:spPr/>
    </dgm:pt>
    <dgm:pt modelId="{01A5184F-09B1-4296-B1A0-CB613B342D36}" type="pres">
      <dgm:prSet presAssocID="{085B822E-BA2E-4C59-A6B2-8E96921CBC5B}" presName="Name10" presStyleLbl="parChTrans1D2" presStyleIdx="0" presStyleCnt="2"/>
      <dgm:spPr/>
    </dgm:pt>
    <dgm:pt modelId="{0BE612E5-B704-4507-A957-E6F2F2F4F971}" type="pres">
      <dgm:prSet presAssocID="{AB84DD43-C1E8-49A8-B44B-E814CE2DF9A9}" presName="hierRoot2" presStyleCnt="0"/>
      <dgm:spPr/>
    </dgm:pt>
    <dgm:pt modelId="{38FD47D7-9451-41F4-8ABA-14B985B821D9}" type="pres">
      <dgm:prSet presAssocID="{AB84DD43-C1E8-49A8-B44B-E814CE2DF9A9}" presName="composite2" presStyleCnt="0"/>
      <dgm:spPr/>
    </dgm:pt>
    <dgm:pt modelId="{880AC0A2-BADA-4ABE-921B-82321C877F4C}" type="pres">
      <dgm:prSet presAssocID="{AB84DD43-C1E8-49A8-B44B-E814CE2DF9A9}" presName="image2" presStyleLbl="node2" presStyleIdx="0" presStyleCnt="2"/>
      <dgm:spPr/>
    </dgm:pt>
    <dgm:pt modelId="{7E3D8EF6-D3DE-49EB-9061-077515D0325D}" type="pres">
      <dgm:prSet presAssocID="{AB84DD43-C1E8-49A8-B44B-E814CE2DF9A9}" presName="text2" presStyleLbl="revTx" presStyleIdx="1" presStyleCnt="7">
        <dgm:presLayoutVars>
          <dgm:chPref val="3"/>
        </dgm:presLayoutVars>
      </dgm:prSet>
      <dgm:spPr/>
    </dgm:pt>
    <dgm:pt modelId="{FD46FC57-655A-4548-825B-A74160F1A403}" type="pres">
      <dgm:prSet presAssocID="{AB84DD43-C1E8-49A8-B44B-E814CE2DF9A9}" presName="hierChild3" presStyleCnt="0"/>
      <dgm:spPr/>
    </dgm:pt>
    <dgm:pt modelId="{8E123CA1-1E2B-4916-86DE-7F00B8632CDF}" type="pres">
      <dgm:prSet presAssocID="{C50D9E11-7CDC-4A4C-BD44-2BAC4370995C}" presName="Name17" presStyleLbl="parChTrans1D3" presStyleIdx="0" presStyleCnt="4"/>
      <dgm:spPr/>
    </dgm:pt>
    <dgm:pt modelId="{146DD79D-EAA3-4EA8-A9AD-0BD7CA2A0F8B}" type="pres">
      <dgm:prSet presAssocID="{01BD18F4-D998-4E05-AA70-8ADB138E3D42}" presName="hierRoot3" presStyleCnt="0"/>
      <dgm:spPr/>
    </dgm:pt>
    <dgm:pt modelId="{A6B55E8C-B7C2-4E08-953C-ADD3765C7F74}" type="pres">
      <dgm:prSet presAssocID="{01BD18F4-D998-4E05-AA70-8ADB138E3D42}" presName="composite3" presStyleCnt="0"/>
      <dgm:spPr/>
    </dgm:pt>
    <dgm:pt modelId="{5BCCE488-2926-4F27-8D90-E959D46210A7}" type="pres">
      <dgm:prSet presAssocID="{01BD18F4-D998-4E05-AA70-8ADB138E3D42}" presName="image3" presStyleLbl="node3" presStyleIdx="0" presStyleCnt="4"/>
      <dgm:spPr/>
    </dgm:pt>
    <dgm:pt modelId="{35B4FFBB-5F6F-4BA0-AE43-05BE3497F5E1}" type="pres">
      <dgm:prSet presAssocID="{01BD18F4-D998-4E05-AA70-8ADB138E3D42}" presName="text3" presStyleLbl="revTx" presStyleIdx="2" presStyleCnt="7">
        <dgm:presLayoutVars>
          <dgm:chPref val="3"/>
        </dgm:presLayoutVars>
      </dgm:prSet>
      <dgm:spPr/>
    </dgm:pt>
    <dgm:pt modelId="{282F1F70-9F1C-4218-97A1-00BCC6982F8F}" type="pres">
      <dgm:prSet presAssocID="{01BD18F4-D998-4E05-AA70-8ADB138E3D42}" presName="hierChild4" presStyleCnt="0"/>
      <dgm:spPr/>
    </dgm:pt>
    <dgm:pt modelId="{EC5BBF98-DB34-43D6-BA65-5B4075004084}" type="pres">
      <dgm:prSet presAssocID="{49CE8E3F-6F62-4FA0-A49A-3F94CDB2BB27}" presName="Name17" presStyleLbl="parChTrans1D3" presStyleIdx="1" presStyleCnt="4"/>
      <dgm:spPr/>
    </dgm:pt>
    <dgm:pt modelId="{9F947C86-AB0F-48D0-A819-9568851B52F2}" type="pres">
      <dgm:prSet presAssocID="{AB31C914-9958-4440-8CB5-711AE042FD74}" presName="hierRoot3" presStyleCnt="0"/>
      <dgm:spPr/>
    </dgm:pt>
    <dgm:pt modelId="{27D34AE7-8554-492C-B07A-62AB2998C318}" type="pres">
      <dgm:prSet presAssocID="{AB31C914-9958-4440-8CB5-711AE042FD74}" presName="composite3" presStyleCnt="0"/>
      <dgm:spPr/>
    </dgm:pt>
    <dgm:pt modelId="{9B2AA4E7-CA1D-4CA6-ACEC-62F8969A0ECE}" type="pres">
      <dgm:prSet presAssocID="{AB31C914-9958-4440-8CB5-711AE042FD74}" presName="image3" presStyleLbl="node3" presStyleIdx="1" presStyleCnt="4"/>
      <dgm:spPr/>
    </dgm:pt>
    <dgm:pt modelId="{B1336B68-121E-4CC1-800E-E9002B3FD7FC}" type="pres">
      <dgm:prSet presAssocID="{AB31C914-9958-4440-8CB5-711AE042FD74}" presName="text3" presStyleLbl="revTx" presStyleIdx="3" presStyleCnt="7">
        <dgm:presLayoutVars>
          <dgm:chPref val="3"/>
        </dgm:presLayoutVars>
      </dgm:prSet>
      <dgm:spPr/>
    </dgm:pt>
    <dgm:pt modelId="{C1A38420-32DE-4CD4-B8EF-2EF0BF4275DD}" type="pres">
      <dgm:prSet presAssocID="{AB31C914-9958-4440-8CB5-711AE042FD74}" presName="hierChild4" presStyleCnt="0"/>
      <dgm:spPr/>
    </dgm:pt>
    <dgm:pt modelId="{14B0B822-EFBE-4330-A01C-704386DE64EE}" type="pres">
      <dgm:prSet presAssocID="{12946E63-D5A6-4166-897A-76CADC0BFD34}" presName="Name10" presStyleLbl="parChTrans1D2" presStyleIdx="1" presStyleCnt="2"/>
      <dgm:spPr/>
    </dgm:pt>
    <dgm:pt modelId="{D8991BDF-509C-442B-83B6-97F3C7489471}" type="pres">
      <dgm:prSet presAssocID="{B550ABD4-7311-42A8-A76B-22AC12864327}" presName="hierRoot2" presStyleCnt="0"/>
      <dgm:spPr/>
    </dgm:pt>
    <dgm:pt modelId="{D43F404A-235D-4EC7-A4B8-9284CD340694}" type="pres">
      <dgm:prSet presAssocID="{B550ABD4-7311-42A8-A76B-22AC12864327}" presName="composite2" presStyleCnt="0"/>
      <dgm:spPr/>
    </dgm:pt>
    <dgm:pt modelId="{BED53080-6C96-47E5-9159-6290A32B7861}" type="pres">
      <dgm:prSet presAssocID="{B550ABD4-7311-42A8-A76B-22AC12864327}" presName="image2" presStyleLbl="node2" presStyleIdx="1" presStyleCnt="2"/>
      <dgm:spPr/>
    </dgm:pt>
    <dgm:pt modelId="{82FC3181-7717-4A16-B5F3-5320B8DF42A4}" type="pres">
      <dgm:prSet presAssocID="{B550ABD4-7311-42A8-A76B-22AC12864327}" presName="text2" presStyleLbl="revTx" presStyleIdx="4" presStyleCnt="7">
        <dgm:presLayoutVars>
          <dgm:chPref val="3"/>
        </dgm:presLayoutVars>
      </dgm:prSet>
      <dgm:spPr/>
    </dgm:pt>
    <dgm:pt modelId="{800DABC3-70C3-4F11-A760-56FF182AC3FF}" type="pres">
      <dgm:prSet presAssocID="{B550ABD4-7311-42A8-A76B-22AC12864327}" presName="hierChild3" presStyleCnt="0"/>
      <dgm:spPr/>
    </dgm:pt>
    <dgm:pt modelId="{CCA517DE-5532-4A59-B24C-4DF5ECB7F287}" type="pres">
      <dgm:prSet presAssocID="{94CB9DF2-75E3-437E-A3C0-6EBD67755686}" presName="Name17" presStyleLbl="parChTrans1D3" presStyleIdx="2" presStyleCnt="4"/>
      <dgm:spPr/>
    </dgm:pt>
    <dgm:pt modelId="{DC9E9AC4-C798-4AED-A206-BA890B1F53CC}" type="pres">
      <dgm:prSet presAssocID="{BADEFFBC-4758-4865-A659-C2772BF2E670}" presName="hierRoot3" presStyleCnt="0"/>
      <dgm:spPr/>
    </dgm:pt>
    <dgm:pt modelId="{FD9B4869-24FB-4D39-8387-136CE81358C4}" type="pres">
      <dgm:prSet presAssocID="{BADEFFBC-4758-4865-A659-C2772BF2E670}" presName="composite3" presStyleCnt="0"/>
      <dgm:spPr/>
    </dgm:pt>
    <dgm:pt modelId="{FC8DFCC4-CF95-4352-9D76-9FDAD9B219DE}" type="pres">
      <dgm:prSet presAssocID="{BADEFFBC-4758-4865-A659-C2772BF2E670}" presName="image3" presStyleLbl="node3" presStyleIdx="2" presStyleCnt="4"/>
      <dgm:spPr/>
    </dgm:pt>
    <dgm:pt modelId="{B91F7CDE-AE4D-47A5-B777-C1EAB6BCB8E5}" type="pres">
      <dgm:prSet presAssocID="{BADEFFBC-4758-4865-A659-C2772BF2E670}" presName="text3" presStyleLbl="revTx" presStyleIdx="5" presStyleCnt="7">
        <dgm:presLayoutVars>
          <dgm:chPref val="3"/>
        </dgm:presLayoutVars>
      </dgm:prSet>
      <dgm:spPr/>
    </dgm:pt>
    <dgm:pt modelId="{A22592CF-4617-46E8-BDA3-6FC1E425E908}" type="pres">
      <dgm:prSet presAssocID="{BADEFFBC-4758-4865-A659-C2772BF2E670}" presName="hierChild4" presStyleCnt="0"/>
      <dgm:spPr/>
    </dgm:pt>
    <dgm:pt modelId="{A9B15371-90A2-4C8B-82D0-EFF68BE94A89}" type="pres">
      <dgm:prSet presAssocID="{31FADDD9-8024-4B99-8C54-AE661B1D2125}" presName="Name17" presStyleLbl="parChTrans1D3" presStyleIdx="3" presStyleCnt="4"/>
      <dgm:spPr/>
    </dgm:pt>
    <dgm:pt modelId="{DE3B52A5-60CE-4D9B-B8D2-675599C22A9B}" type="pres">
      <dgm:prSet presAssocID="{F8890A1A-8E13-4B80-A537-4BC57D79C36B}" presName="hierRoot3" presStyleCnt="0"/>
      <dgm:spPr/>
    </dgm:pt>
    <dgm:pt modelId="{A2666BB7-EC33-48F0-A43C-D8F4ECB7A0AA}" type="pres">
      <dgm:prSet presAssocID="{F8890A1A-8E13-4B80-A537-4BC57D79C36B}" presName="composite3" presStyleCnt="0"/>
      <dgm:spPr/>
    </dgm:pt>
    <dgm:pt modelId="{2C9A6B06-3F7B-46AF-A595-2D14E5CE8C0D}" type="pres">
      <dgm:prSet presAssocID="{F8890A1A-8E13-4B80-A537-4BC57D79C36B}" presName="image3" presStyleLbl="node3" presStyleIdx="3" presStyleCnt="4"/>
      <dgm:spPr/>
    </dgm:pt>
    <dgm:pt modelId="{187BF736-C4FA-4ECD-8ED1-61B2349FBDD6}" type="pres">
      <dgm:prSet presAssocID="{F8890A1A-8E13-4B80-A537-4BC57D79C36B}" presName="text3" presStyleLbl="revTx" presStyleIdx="6" presStyleCnt="7">
        <dgm:presLayoutVars>
          <dgm:chPref val="3"/>
        </dgm:presLayoutVars>
      </dgm:prSet>
      <dgm:spPr/>
    </dgm:pt>
    <dgm:pt modelId="{0C3AE304-82E5-45AE-A761-8D82686E6BCA}" type="pres">
      <dgm:prSet presAssocID="{F8890A1A-8E13-4B80-A537-4BC57D79C36B}" presName="hierChild4" presStyleCnt="0"/>
      <dgm:spPr/>
    </dgm:pt>
  </dgm:ptLst>
  <dgm:cxnLst>
    <dgm:cxn modelId="{D6B3C118-5414-4CFC-9B8E-A097374CC7FE}" srcId="{AB84DD43-C1E8-49A8-B44B-E814CE2DF9A9}" destId="{01BD18F4-D998-4E05-AA70-8ADB138E3D42}" srcOrd="0" destOrd="0" parTransId="{C50D9E11-7CDC-4A4C-BD44-2BAC4370995C}" sibTransId="{955AFEB0-3537-4A51-A92D-5FAE53DB7D3A}"/>
    <dgm:cxn modelId="{A8F8051C-A731-4DBE-B40F-5C9701E29C84}" type="presOf" srcId="{085B822E-BA2E-4C59-A6B2-8E96921CBC5B}" destId="{01A5184F-09B1-4296-B1A0-CB613B342D36}" srcOrd="0" destOrd="0" presId="urn:microsoft.com/office/officeart/2009/layout/CirclePictureHierarchy"/>
    <dgm:cxn modelId="{3AAEFB22-4736-4298-9973-70E5163CD071}" type="presOf" srcId="{C50D9E11-7CDC-4A4C-BD44-2BAC4370995C}" destId="{8E123CA1-1E2B-4916-86DE-7F00B8632CDF}" srcOrd="0" destOrd="0" presId="urn:microsoft.com/office/officeart/2009/layout/CirclePictureHierarchy"/>
    <dgm:cxn modelId="{7232C22B-02F8-4252-9D58-43B73341DDD0}" type="presOf" srcId="{355B8FF4-C75F-47C3-A639-93B0D806F54E}" destId="{68A15E99-50CA-4708-909C-9009E864A5CC}" srcOrd="0" destOrd="0" presId="urn:microsoft.com/office/officeart/2009/layout/CirclePictureHierarchy"/>
    <dgm:cxn modelId="{2967B635-6C39-4E3D-BDB6-F7643ED99AF5}" srcId="{B550ABD4-7311-42A8-A76B-22AC12864327}" destId="{BADEFFBC-4758-4865-A659-C2772BF2E670}" srcOrd="0" destOrd="0" parTransId="{94CB9DF2-75E3-437E-A3C0-6EBD67755686}" sibTransId="{A019F7F0-D45A-41BC-98B3-9DEE550ACF7C}"/>
    <dgm:cxn modelId="{1C325A66-8ED0-44EC-9EDC-2FBC18EF7AA6}" type="presOf" srcId="{AB84DD43-C1E8-49A8-B44B-E814CE2DF9A9}" destId="{7E3D8EF6-D3DE-49EB-9061-077515D0325D}" srcOrd="0" destOrd="0" presId="urn:microsoft.com/office/officeart/2009/layout/CirclePictureHierarchy"/>
    <dgm:cxn modelId="{F91CE767-2E06-4E4D-8330-0B2C6A10A2E0}" srcId="{B550ABD4-7311-42A8-A76B-22AC12864327}" destId="{F8890A1A-8E13-4B80-A537-4BC57D79C36B}" srcOrd="1" destOrd="0" parTransId="{31FADDD9-8024-4B99-8C54-AE661B1D2125}" sibTransId="{68B710AF-CDB7-48A3-BF02-000E21157992}"/>
    <dgm:cxn modelId="{04715A68-AEBD-4232-ADF9-9E0DE6DA2BC9}" srcId="{30CA91FD-38C3-46F3-AB68-E3A305735257}" destId="{B550ABD4-7311-42A8-A76B-22AC12864327}" srcOrd="1" destOrd="0" parTransId="{12946E63-D5A6-4166-897A-76CADC0BFD34}" sibTransId="{B0F3E821-C92A-400A-9E2F-D03854DF900B}"/>
    <dgm:cxn modelId="{C0FE674C-771E-46A2-A1EA-C56B5DBBB18C}" type="presOf" srcId="{30CA91FD-38C3-46F3-AB68-E3A305735257}" destId="{69194951-FAFF-47A0-A95A-69B54F56480E}" srcOrd="0" destOrd="0" presId="urn:microsoft.com/office/officeart/2009/layout/CirclePictureHierarchy"/>
    <dgm:cxn modelId="{017CAC4E-CB73-49B0-8999-747EA389220C}" type="presOf" srcId="{F8890A1A-8E13-4B80-A537-4BC57D79C36B}" destId="{187BF736-C4FA-4ECD-8ED1-61B2349FBDD6}" srcOrd="0" destOrd="0" presId="urn:microsoft.com/office/officeart/2009/layout/CirclePictureHierarchy"/>
    <dgm:cxn modelId="{57720174-D0BE-41EA-860C-A3E3BABBCBF1}" type="presOf" srcId="{B550ABD4-7311-42A8-A76B-22AC12864327}" destId="{82FC3181-7717-4A16-B5F3-5320B8DF42A4}" srcOrd="0" destOrd="0" presId="urn:microsoft.com/office/officeart/2009/layout/CirclePictureHierarchy"/>
    <dgm:cxn modelId="{8222537C-5C28-4B13-A1D4-713F9C43C004}" type="presOf" srcId="{BADEFFBC-4758-4865-A659-C2772BF2E670}" destId="{B91F7CDE-AE4D-47A5-B777-C1EAB6BCB8E5}" srcOrd="0" destOrd="0" presId="urn:microsoft.com/office/officeart/2009/layout/CirclePictureHierarchy"/>
    <dgm:cxn modelId="{7A2B928B-17FB-42C7-ACA4-696AB910B9B5}" srcId="{AB84DD43-C1E8-49A8-B44B-E814CE2DF9A9}" destId="{AB31C914-9958-4440-8CB5-711AE042FD74}" srcOrd="1" destOrd="0" parTransId="{49CE8E3F-6F62-4FA0-A49A-3F94CDB2BB27}" sibTransId="{391B2F9F-65F8-4A80-BE05-03D4DC6911AE}"/>
    <dgm:cxn modelId="{F5FA348F-1068-4EEC-9F95-8A7B173F7C77}" srcId="{355B8FF4-C75F-47C3-A639-93B0D806F54E}" destId="{30CA91FD-38C3-46F3-AB68-E3A305735257}" srcOrd="0" destOrd="0" parTransId="{980855EB-400E-4876-9E06-375BC0EF0D74}" sibTransId="{84F9025C-67D9-47BF-A283-7E3A9ED01E3C}"/>
    <dgm:cxn modelId="{F00CE5B4-6684-4155-B61F-9600FC01CBE8}" srcId="{30CA91FD-38C3-46F3-AB68-E3A305735257}" destId="{AB84DD43-C1E8-49A8-B44B-E814CE2DF9A9}" srcOrd="0" destOrd="0" parTransId="{085B822E-BA2E-4C59-A6B2-8E96921CBC5B}" sibTransId="{A1FA9417-7FCF-47E2-BD0B-4AD44AAFB13E}"/>
    <dgm:cxn modelId="{822F8EB8-E3C1-418B-A96C-FE6904686A5C}" type="presOf" srcId="{94CB9DF2-75E3-437E-A3C0-6EBD67755686}" destId="{CCA517DE-5532-4A59-B24C-4DF5ECB7F287}" srcOrd="0" destOrd="0" presId="urn:microsoft.com/office/officeart/2009/layout/CirclePictureHierarchy"/>
    <dgm:cxn modelId="{2860D9B8-E2D2-4A6C-B9AD-2B58FEFA174E}" type="presOf" srcId="{31FADDD9-8024-4B99-8C54-AE661B1D2125}" destId="{A9B15371-90A2-4C8B-82D0-EFF68BE94A89}" srcOrd="0" destOrd="0" presId="urn:microsoft.com/office/officeart/2009/layout/CirclePictureHierarchy"/>
    <dgm:cxn modelId="{8699C7C1-C8AB-428F-A1BD-6FA153603D6E}" type="presOf" srcId="{01BD18F4-D998-4E05-AA70-8ADB138E3D42}" destId="{35B4FFBB-5F6F-4BA0-AE43-05BE3497F5E1}" srcOrd="0" destOrd="0" presId="urn:microsoft.com/office/officeart/2009/layout/CirclePictureHierarchy"/>
    <dgm:cxn modelId="{90BFEBD8-15D0-45E0-AF97-D3A82FDBA37B}" type="presOf" srcId="{49CE8E3F-6F62-4FA0-A49A-3F94CDB2BB27}" destId="{EC5BBF98-DB34-43D6-BA65-5B4075004084}" srcOrd="0" destOrd="0" presId="urn:microsoft.com/office/officeart/2009/layout/CirclePictureHierarchy"/>
    <dgm:cxn modelId="{26AB07E2-151F-48AE-825D-BD9309D67E40}" type="presOf" srcId="{AB31C914-9958-4440-8CB5-711AE042FD74}" destId="{B1336B68-121E-4CC1-800E-E9002B3FD7FC}" srcOrd="0" destOrd="0" presId="urn:microsoft.com/office/officeart/2009/layout/CirclePictureHierarchy"/>
    <dgm:cxn modelId="{314CA4F3-C8B6-43CC-A3D3-F978A389C9EA}" type="presOf" srcId="{12946E63-D5A6-4166-897A-76CADC0BFD34}" destId="{14B0B822-EFBE-4330-A01C-704386DE64EE}" srcOrd="0" destOrd="0" presId="urn:microsoft.com/office/officeart/2009/layout/CirclePictureHierarchy"/>
    <dgm:cxn modelId="{60BF1A6F-2E51-4DE0-8808-7A4E2DD1A239}" type="presParOf" srcId="{68A15E99-50CA-4708-909C-9009E864A5CC}" destId="{6547B556-6301-4987-A432-3C808C14E2D1}" srcOrd="0" destOrd="0" presId="urn:microsoft.com/office/officeart/2009/layout/CirclePictureHierarchy"/>
    <dgm:cxn modelId="{AC0634F3-861D-4E78-AE24-EBE4006DC585}" type="presParOf" srcId="{6547B556-6301-4987-A432-3C808C14E2D1}" destId="{DF371C25-F214-467F-AB48-B26D09946BF4}" srcOrd="0" destOrd="0" presId="urn:microsoft.com/office/officeart/2009/layout/CirclePictureHierarchy"/>
    <dgm:cxn modelId="{F16E5B6E-848C-49C7-ADBA-467D930CB115}" type="presParOf" srcId="{DF371C25-F214-467F-AB48-B26D09946BF4}" destId="{6BECC2AA-621B-4E21-86B8-C3A4F583060C}" srcOrd="0" destOrd="0" presId="urn:microsoft.com/office/officeart/2009/layout/CirclePictureHierarchy"/>
    <dgm:cxn modelId="{1B574E5B-A9E5-4AE3-9521-2AFF14CDA6CA}" type="presParOf" srcId="{DF371C25-F214-467F-AB48-B26D09946BF4}" destId="{69194951-FAFF-47A0-A95A-69B54F56480E}" srcOrd="1" destOrd="0" presId="urn:microsoft.com/office/officeart/2009/layout/CirclePictureHierarchy"/>
    <dgm:cxn modelId="{CB2862B1-2CD3-4A9D-8F74-E8C46BA827E0}" type="presParOf" srcId="{6547B556-6301-4987-A432-3C808C14E2D1}" destId="{B2575EAE-A070-4607-BC42-FAA9BD610BA5}" srcOrd="1" destOrd="0" presId="urn:microsoft.com/office/officeart/2009/layout/CirclePictureHierarchy"/>
    <dgm:cxn modelId="{FD1CFDC3-B236-4C0F-9134-5CEE583C91E3}" type="presParOf" srcId="{B2575EAE-A070-4607-BC42-FAA9BD610BA5}" destId="{01A5184F-09B1-4296-B1A0-CB613B342D36}" srcOrd="0" destOrd="0" presId="urn:microsoft.com/office/officeart/2009/layout/CirclePictureHierarchy"/>
    <dgm:cxn modelId="{F1D24038-33FB-4F3E-92C0-69495BE85457}" type="presParOf" srcId="{B2575EAE-A070-4607-BC42-FAA9BD610BA5}" destId="{0BE612E5-B704-4507-A957-E6F2F2F4F971}" srcOrd="1" destOrd="0" presId="urn:microsoft.com/office/officeart/2009/layout/CirclePictureHierarchy"/>
    <dgm:cxn modelId="{DA8A0037-F974-4720-8DE1-87536E42E589}" type="presParOf" srcId="{0BE612E5-B704-4507-A957-E6F2F2F4F971}" destId="{38FD47D7-9451-41F4-8ABA-14B985B821D9}" srcOrd="0" destOrd="0" presId="urn:microsoft.com/office/officeart/2009/layout/CirclePictureHierarchy"/>
    <dgm:cxn modelId="{A52F5EBC-0AEC-46AF-95E4-B85496CD9C29}" type="presParOf" srcId="{38FD47D7-9451-41F4-8ABA-14B985B821D9}" destId="{880AC0A2-BADA-4ABE-921B-82321C877F4C}" srcOrd="0" destOrd="0" presId="urn:microsoft.com/office/officeart/2009/layout/CirclePictureHierarchy"/>
    <dgm:cxn modelId="{E83E374B-F04A-4286-A7E2-1DF8B344FEA4}" type="presParOf" srcId="{38FD47D7-9451-41F4-8ABA-14B985B821D9}" destId="{7E3D8EF6-D3DE-49EB-9061-077515D0325D}" srcOrd="1" destOrd="0" presId="urn:microsoft.com/office/officeart/2009/layout/CirclePictureHierarchy"/>
    <dgm:cxn modelId="{DC6BE647-4071-4BC7-9740-B1ABE5A2C2D5}" type="presParOf" srcId="{0BE612E5-B704-4507-A957-E6F2F2F4F971}" destId="{FD46FC57-655A-4548-825B-A74160F1A403}" srcOrd="1" destOrd="0" presId="urn:microsoft.com/office/officeart/2009/layout/CirclePictureHierarchy"/>
    <dgm:cxn modelId="{BBF6EC20-7DC5-45DF-B5FB-4521B5858B06}" type="presParOf" srcId="{FD46FC57-655A-4548-825B-A74160F1A403}" destId="{8E123CA1-1E2B-4916-86DE-7F00B8632CDF}" srcOrd="0" destOrd="0" presId="urn:microsoft.com/office/officeart/2009/layout/CirclePictureHierarchy"/>
    <dgm:cxn modelId="{ACB31B52-9DB6-43CC-8EC5-3E09619A5CCE}" type="presParOf" srcId="{FD46FC57-655A-4548-825B-A74160F1A403}" destId="{146DD79D-EAA3-4EA8-A9AD-0BD7CA2A0F8B}" srcOrd="1" destOrd="0" presId="urn:microsoft.com/office/officeart/2009/layout/CirclePictureHierarchy"/>
    <dgm:cxn modelId="{FB7EB2B5-33E2-4A3C-8614-EA94F0E5C68C}" type="presParOf" srcId="{146DD79D-EAA3-4EA8-A9AD-0BD7CA2A0F8B}" destId="{A6B55E8C-B7C2-4E08-953C-ADD3765C7F74}" srcOrd="0" destOrd="0" presId="urn:microsoft.com/office/officeart/2009/layout/CirclePictureHierarchy"/>
    <dgm:cxn modelId="{8C143F35-6B34-4FD3-88A1-1BC389B2179F}" type="presParOf" srcId="{A6B55E8C-B7C2-4E08-953C-ADD3765C7F74}" destId="{5BCCE488-2926-4F27-8D90-E959D46210A7}" srcOrd="0" destOrd="0" presId="urn:microsoft.com/office/officeart/2009/layout/CirclePictureHierarchy"/>
    <dgm:cxn modelId="{2427799A-4FBE-4F87-BB02-8BBDD36D67D9}" type="presParOf" srcId="{A6B55E8C-B7C2-4E08-953C-ADD3765C7F74}" destId="{35B4FFBB-5F6F-4BA0-AE43-05BE3497F5E1}" srcOrd="1" destOrd="0" presId="urn:microsoft.com/office/officeart/2009/layout/CirclePictureHierarchy"/>
    <dgm:cxn modelId="{AACC4B44-8533-4967-A1F5-82FFDDBC057A}" type="presParOf" srcId="{146DD79D-EAA3-4EA8-A9AD-0BD7CA2A0F8B}" destId="{282F1F70-9F1C-4218-97A1-00BCC6982F8F}" srcOrd="1" destOrd="0" presId="urn:microsoft.com/office/officeart/2009/layout/CirclePictureHierarchy"/>
    <dgm:cxn modelId="{F79F8272-12DF-48F8-AD58-7CE9E9C749AA}" type="presParOf" srcId="{FD46FC57-655A-4548-825B-A74160F1A403}" destId="{EC5BBF98-DB34-43D6-BA65-5B4075004084}" srcOrd="2" destOrd="0" presId="urn:microsoft.com/office/officeart/2009/layout/CirclePictureHierarchy"/>
    <dgm:cxn modelId="{B8EC3C40-BECB-4A71-AB77-990F686F8CF2}" type="presParOf" srcId="{FD46FC57-655A-4548-825B-A74160F1A403}" destId="{9F947C86-AB0F-48D0-A819-9568851B52F2}" srcOrd="3" destOrd="0" presId="urn:microsoft.com/office/officeart/2009/layout/CirclePictureHierarchy"/>
    <dgm:cxn modelId="{76B97FFB-6446-46B3-86D7-661679337350}" type="presParOf" srcId="{9F947C86-AB0F-48D0-A819-9568851B52F2}" destId="{27D34AE7-8554-492C-B07A-62AB2998C318}" srcOrd="0" destOrd="0" presId="urn:microsoft.com/office/officeart/2009/layout/CirclePictureHierarchy"/>
    <dgm:cxn modelId="{F64A2FEA-4674-44EE-B907-15EAA822CE50}" type="presParOf" srcId="{27D34AE7-8554-492C-B07A-62AB2998C318}" destId="{9B2AA4E7-CA1D-4CA6-ACEC-62F8969A0ECE}" srcOrd="0" destOrd="0" presId="urn:microsoft.com/office/officeart/2009/layout/CirclePictureHierarchy"/>
    <dgm:cxn modelId="{973542E8-C3EA-468E-ACC3-00BC159201A7}" type="presParOf" srcId="{27D34AE7-8554-492C-B07A-62AB2998C318}" destId="{B1336B68-121E-4CC1-800E-E9002B3FD7FC}" srcOrd="1" destOrd="0" presId="urn:microsoft.com/office/officeart/2009/layout/CirclePictureHierarchy"/>
    <dgm:cxn modelId="{6A4D4851-8F6D-4F14-AFE3-964B6BDAC369}" type="presParOf" srcId="{9F947C86-AB0F-48D0-A819-9568851B52F2}" destId="{C1A38420-32DE-4CD4-B8EF-2EF0BF4275DD}" srcOrd="1" destOrd="0" presId="urn:microsoft.com/office/officeart/2009/layout/CirclePictureHierarchy"/>
    <dgm:cxn modelId="{7C1A5681-9D7F-4C22-8ADF-692979F108CA}" type="presParOf" srcId="{B2575EAE-A070-4607-BC42-FAA9BD610BA5}" destId="{14B0B822-EFBE-4330-A01C-704386DE64EE}" srcOrd="2" destOrd="0" presId="urn:microsoft.com/office/officeart/2009/layout/CirclePictureHierarchy"/>
    <dgm:cxn modelId="{B2DF72D6-3906-4326-988A-23A19E4523FA}" type="presParOf" srcId="{B2575EAE-A070-4607-BC42-FAA9BD610BA5}" destId="{D8991BDF-509C-442B-83B6-97F3C7489471}" srcOrd="3" destOrd="0" presId="urn:microsoft.com/office/officeart/2009/layout/CirclePictureHierarchy"/>
    <dgm:cxn modelId="{2D7C4583-17D2-442B-AF3E-98D97F9C389D}" type="presParOf" srcId="{D8991BDF-509C-442B-83B6-97F3C7489471}" destId="{D43F404A-235D-4EC7-A4B8-9284CD340694}" srcOrd="0" destOrd="0" presId="urn:microsoft.com/office/officeart/2009/layout/CirclePictureHierarchy"/>
    <dgm:cxn modelId="{E0E6D626-8EE9-4260-AA85-3CB045513D26}" type="presParOf" srcId="{D43F404A-235D-4EC7-A4B8-9284CD340694}" destId="{BED53080-6C96-47E5-9159-6290A32B7861}" srcOrd="0" destOrd="0" presId="urn:microsoft.com/office/officeart/2009/layout/CirclePictureHierarchy"/>
    <dgm:cxn modelId="{4CE1FD13-0138-439A-98C7-AD17A3E18FD5}" type="presParOf" srcId="{D43F404A-235D-4EC7-A4B8-9284CD340694}" destId="{82FC3181-7717-4A16-B5F3-5320B8DF42A4}" srcOrd="1" destOrd="0" presId="urn:microsoft.com/office/officeart/2009/layout/CirclePictureHierarchy"/>
    <dgm:cxn modelId="{D03DB22B-3E6A-45FB-A66F-CA2549C4FD62}" type="presParOf" srcId="{D8991BDF-509C-442B-83B6-97F3C7489471}" destId="{800DABC3-70C3-4F11-A760-56FF182AC3FF}" srcOrd="1" destOrd="0" presId="urn:microsoft.com/office/officeart/2009/layout/CirclePictureHierarchy"/>
    <dgm:cxn modelId="{15C5F3B4-02F1-4FE7-9162-A9A321677F4A}" type="presParOf" srcId="{800DABC3-70C3-4F11-A760-56FF182AC3FF}" destId="{CCA517DE-5532-4A59-B24C-4DF5ECB7F287}" srcOrd="0" destOrd="0" presId="urn:microsoft.com/office/officeart/2009/layout/CirclePictureHierarchy"/>
    <dgm:cxn modelId="{23EDC320-06CC-40C5-90E6-FD92CF9B0416}" type="presParOf" srcId="{800DABC3-70C3-4F11-A760-56FF182AC3FF}" destId="{DC9E9AC4-C798-4AED-A206-BA890B1F53CC}" srcOrd="1" destOrd="0" presId="urn:microsoft.com/office/officeart/2009/layout/CirclePictureHierarchy"/>
    <dgm:cxn modelId="{095152B9-4E68-4823-9363-F371C1AFAC2C}" type="presParOf" srcId="{DC9E9AC4-C798-4AED-A206-BA890B1F53CC}" destId="{FD9B4869-24FB-4D39-8387-136CE81358C4}" srcOrd="0" destOrd="0" presId="urn:microsoft.com/office/officeart/2009/layout/CirclePictureHierarchy"/>
    <dgm:cxn modelId="{939DCF08-B742-41BF-AEA7-8F2638CB901F}" type="presParOf" srcId="{FD9B4869-24FB-4D39-8387-136CE81358C4}" destId="{FC8DFCC4-CF95-4352-9D76-9FDAD9B219DE}" srcOrd="0" destOrd="0" presId="urn:microsoft.com/office/officeart/2009/layout/CirclePictureHierarchy"/>
    <dgm:cxn modelId="{15746FC3-57E7-4DEC-866B-424E0AF75B16}" type="presParOf" srcId="{FD9B4869-24FB-4D39-8387-136CE81358C4}" destId="{B91F7CDE-AE4D-47A5-B777-C1EAB6BCB8E5}" srcOrd="1" destOrd="0" presId="urn:microsoft.com/office/officeart/2009/layout/CirclePictureHierarchy"/>
    <dgm:cxn modelId="{FDE300F9-172C-4B16-B0E8-28A2B0F047F9}" type="presParOf" srcId="{DC9E9AC4-C798-4AED-A206-BA890B1F53CC}" destId="{A22592CF-4617-46E8-BDA3-6FC1E425E908}" srcOrd="1" destOrd="0" presId="urn:microsoft.com/office/officeart/2009/layout/CirclePictureHierarchy"/>
    <dgm:cxn modelId="{FEAF069A-6E57-4560-B685-277B89BAFFEE}" type="presParOf" srcId="{800DABC3-70C3-4F11-A760-56FF182AC3FF}" destId="{A9B15371-90A2-4C8B-82D0-EFF68BE94A89}" srcOrd="2" destOrd="0" presId="urn:microsoft.com/office/officeart/2009/layout/CirclePictureHierarchy"/>
    <dgm:cxn modelId="{29709A7E-6345-40CA-B6DE-AFA08B48ACE4}" type="presParOf" srcId="{800DABC3-70C3-4F11-A760-56FF182AC3FF}" destId="{DE3B52A5-60CE-4D9B-B8D2-675599C22A9B}" srcOrd="3" destOrd="0" presId="urn:microsoft.com/office/officeart/2009/layout/CirclePictureHierarchy"/>
    <dgm:cxn modelId="{3975382F-547B-4667-80AE-43FD23A64DA5}" type="presParOf" srcId="{DE3B52A5-60CE-4D9B-B8D2-675599C22A9B}" destId="{A2666BB7-EC33-48F0-A43C-D8F4ECB7A0AA}" srcOrd="0" destOrd="0" presId="urn:microsoft.com/office/officeart/2009/layout/CirclePictureHierarchy"/>
    <dgm:cxn modelId="{4E3E6242-C08C-4BF7-AA86-A0BD410F17B8}" type="presParOf" srcId="{A2666BB7-EC33-48F0-A43C-D8F4ECB7A0AA}" destId="{2C9A6B06-3F7B-46AF-A595-2D14E5CE8C0D}" srcOrd="0" destOrd="0" presId="urn:microsoft.com/office/officeart/2009/layout/CirclePictureHierarchy"/>
    <dgm:cxn modelId="{EFB17084-0CFA-4D9C-90FA-20B305159185}" type="presParOf" srcId="{A2666BB7-EC33-48F0-A43C-D8F4ECB7A0AA}" destId="{187BF736-C4FA-4ECD-8ED1-61B2349FBDD6}" srcOrd="1" destOrd="0" presId="urn:microsoft.com/office/officeart/2009/layout/CirclePictureHierarchy"/>
    <dgm:cxn modelId="{A298DCEB-D28C-44FA-AC6D-2D614B288948}" type="presParOf" srcId="{DE3B52A5-60CE-4D9B-B8D2-675599C22A9B}" destId="{0C3AE304-82E5-45AE-A761-8D82686E6BCA}" srcOrd="1" destOrd="0" presId="urn:microsoft.com/office/officeart/2009/layout/CirclePicture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15371-90A2-4C8B-82D0-EFF68BE94A89}">
      <dsp:nvSpPr>
        <dsp:cNvPr id="0" name=""/>
        <dsp:cNvSpPr/>
      </dsp:nvSpPr>
      <dsp:spPr>
        <a:xfrm>
          <a:off x="1209812" y="268160"/>
          <a:ext cx="183369" cy="91440"/>
        </a:xfrm>
        <a:custGeom>
          <a:avLst/>
          <a:gdLst/>
          <a:ahLst/>
          <a:cxnLst/>
          <a:rect l="0" t="0" r="0" b="0"/>
          <a:pathLst>
            <a:path>
              <a:moveTo>
                <a:pt x="0" y="45720"/>
              </a:moveTo>
              <a:lnTo>
                <a:pt x="0" y="66890"/>
              </a:lnTo>
              <a:lnTo>
                <a:pt x="183369" y="66890"/>
              </a:lnTo>
              <a:lnTo>
                <a:pt x="183369" y="877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A517DE-5532-4A59-B24C-4DF5ECB7F287}">
      <dsp:nvSpPr>
        <dsp:cNvPr id="0" name=""/>
        <dsp:cNvSpPr/>
      </dsp:nvSpPr>
      <dsp:spPr>
        <a:xfrm>
          <a:off x="1026443" y="268160"/>
          <a:ext cx="183369" cy="91440"/>
        </a:xfrm>
        <a:custGeom>
          <a:avLst/>
          <a:gdLst/>
          <a:ahLst/>
          <a:cxnLst/>
          <a:rect l="0" t="0" r="0" b="0"/>
          <a:pathLst>
            <a:path>
              <a:moveTo>
                <a:pt x="183369" y="45720"/>
              </a:moveTo>
              <a:lnTo>
                <a:pt x="183369" y="66890"/>
              </a:lnTo>
              <a:lnTo>
                <a:pt x="0" y="66890"/>
              </a:lnTo>
              <a:lnTo>
                <a:pt x="0" y="877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B0B822-EFBE-4330-A01C-704386DE64EE}">
      <dsp:nvSpPr>
        <dsp:cNvPr id="0" name=""/>
        <dsp:cNvSpPr/>
      </dsp:nvSpPr>
      <dsp:spPr>
        <a:xfrm>
          <a:off x="843074" y="92793"/>
          <a:ext cx="366738" cy="91440"/>
        </a:xfrm>
        <a:custGeom>
          <a:avLst/>
          <a:gdLst/>
          <a:ahLst/>
          <a:cxnLst/>
          <a:rect l="0" t="0" r="0" b="0"/>
          <a:pathLst>
            <a:path>
              <a:moveTo>
                <a:pt x="0" y="45720"/>
              </a:moveTo>
              <a:lnTo>
                <a:pt x="0" y="66890"/>
              </a:lnTo>
              <a:lnTo>
                <a:pt x="366738" y="66890"/>
              </a:lnTo>
              <a:lnTo>
                <a:pt x="366738" y="8772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5BBF98-DB34-43D6-BA65-5B4075004084}">
      <dsp:nvSpPr>
        <dsp:cNvPr id="0" name=""/>
        <dsp:cNvSpPr/>
      </dsp:nvSpPr>
      <dsp:spPr>
        <a:xfrm>
          <a:off x="476335" y="268160"/>
          <a:ext cx="183369" cy="91440"/>
        </a:xfrm>
        <a:custGeom>
          <a:avLst/>
          <a:gdLst/>
          <a:ahLst/>
          <a:cxnLst/>
          <a:rect l="0" t="0" r="0" b="0"/>
          <a:pathLst>
            <a:path>
              <a:moveTo>
                <a:pt x="0" y="45720"/>
              </a:moveTo>
              <a:lnTo>
                <a:pt x="0" y="66890"/>
              </a:lnTo>
              <a:lnTo>
                <a:pt x="183369" y="66890"/>
              </a:lnTo>
              <a:lnTo>
                <a:pt x="183369" y="877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23CA1-1E2B-4916-86DE-7F00B8632CDF}">
      <dsp:nvSpPr>
        <dsp:cNvPr id="0" name=""/>
        <dsp:cNvSpPr/>
      </dsp:nvSpPr>
      <dsp:spPr>
        <a:xfrm>
          <a:off x="292966" y="268160"/>
          <a:ext cx="183369" cy="91440"/>
        </a:xfrm>
        <a:custGeom>
          <a:avLst/>
          <a:gdLst/>
          <a:ahLst/>
          <a:cxnLst/>
          <a:rect l="0" t="0" r="0" b="0"/>
          <a:pathLst>
            <a:path>
              <a:moveTo>
                <a:pt x="183369" y="45720"/>
              </a:moveTo>
              <a:lnTo>
                <a:pt x="183369" y="66890"/>
              </a:lnTo>
              <a:lnTo>
                <a:pt x="0" y="66890"/>
              </a:lnTo>
              <a:lnTo>
                <a:pt x="0" y="8772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5184F-09B1-4296-B1A0-CB613B342D36}">
      <dsp:nvSpPr>
        <dsp:cNvPr id="0" name=""/>
        <dsp:cNvSpPr/>
      </dsp:nvSpPr>
      <dsp:spPr>
        <a:xfrm>
          <a:off x="476335" y="92793"/>
          <a:ext cx="366738" cy="91440"/>
        </a:xfrm>
        <a:custGeom>
          <a:avLst/>
          <a:gdLst/>
          <a:ahLst/>
          <a:cxnLst/>
          <a:rect l="0" t="0" r="0" b="0"/>
          <a:pathLst>
            <a:path>
              <a:moveTo>
                <a:pt x="366738" y="45720"/>
              </a:moveTo>
              <a:lnTo>
                <a:pt x="366738" y="66890"/>
              </a:lnTo>
              <a:lnTo>
                <a:pt x="0" y="66890"/>
              </a:lnTo>
              <a:lnTo>
                <a:pt x="0" y="8772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ECC2AA-621B-4E21-86B8-C3A4F583060C}">
      <dsp:nvSpPr>
        <dsp:cNvPr id="0" name=""/>
        <dsp:cNvSpPr/>
      </dsp:nvSpPr>
      <dsp:spPr>
        <a:xfrm>
          <a:off x="776394" y="5154"/>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194951-FAFF-47A0-A95A-69B54F56480E}">
      <dsp:nvSpPr>
        <dsp:cNvPr id="0" name=""/>
        <dsp:cNvSpPr/>
      </dsp:nvSpPr>
      <dsp:spPr>
        <a:xfrm>
          <a:off x="909753" y="4820"/>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909753" y="4820"/>
        <a:ext cx="200038" cy="133359"/>
      </dsp:txXfrm>
    </dsp:sp>
    <dsp:sp modelId="{880AC0A2-BADA-4ABE-921B-82321C877F4C}">
      <dsp:nvSpPr>
        <dsp:cNvPr id="0" name=""/>
        <dsp:cNvSpPr/>
      </dsp:nvSpPr>
      <dsp:spPr>
        <a:xfrm>
          <a:off x="409656" y="180521"/>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3D8EF6-D3DE-49EB-9061-077515D0325D}">
      <dsp:nvSpPr>
        <dsp:cNvPr id="0" name=""/>
        <dsp:cNvSpPr/>
      </dsp:nvSpPr>
      <dsp:spPr>
        <a:xfrm>
          <a:off x="543015" y="180188"/>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543015" y="180188"/>
        <a:ext cx="200038" cy="133359"/>
      </dsp:txXfrm>
    </dsp:sp>
    <dsp:sp modelId="{5BCCE488-2926-4F27-8D90-E959D46210A7}">
      <dsp:nvSpPr>
        <dsp:cNvPr id="0" name=""/>
        <dsp:cNvSpPr/>
      </dsp:nvSpPr>
      <dsp:spPr>
        <a:xfrm>
          <a:off x="226287" y="355889"/>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4FFBB-5F6F-4BA0-AE43-05BE3497F5E1}">
      <dsp:nvSpPr>
        <dsp:cNvPr id="0" name=""/>
        <dsp:cNvSpPr/>
      </dsp:nvSpPr>
      <dsp:spPr>
        <a:xfrm>
          <a:off x="359646" y="355555"/>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359646" y="355555"/>
        <a:ext cx="200038" cy="133359"/>
      </dsp:txXfrm>
    </dsp:sp>
    <dsp:sp modelId="{9B2AA4E7-CA1D-4CA6-ACEC-62F8969A0ECE}">
      <dsp:nvSpPr>
        <dsp:cNvPr id="0" name=""/>
        <dsp:cNvSpPr/>
      </dsp:nvSpPr>
      <dsp:spPr>
        <a:xfrm>
          <a:off x="593025" y="355889"/>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336B68-121E-4CC1-800E-E9002B3FD7FC}">
      <dsp:nvSpPr>
        <dsp:cNvPr id="0" name=""/>
        <dsp:cNvSpPr/>
      </dsp:nvSpPr>
      <dsp:spPr>
        <a:xfrm>
          <a:off x="726384" y="355555"/>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726384" y="355555"/>
        <a:ext cx="200038" cy="133359"/>
      </dsp:txXfrm>
    </dsp:sp>
    <dsp:sp modelId="{BED53080-6C96-47E5-9159-6290A32B7861}">
      <dsp:nvSpPr>
        <dsp:cNvPr id="0" name=""/>
        <dsp:cNvSpPr/>
      </dsp:nvSpPr>
      <dsp:spPr>
        <a:xfrm>
          <a:off x="1143132" y="180521"/>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FC3181-7717-4A16-B5F3-5320B8DF42A4}">
      <dsp:nvSpPr>
        <dsp:cNvPr id="0" name=""/>
        <dsp:cNvSpPr/>
      </dsp:nvSpPr>
      <dsp:spPr>
        <a:xfrm>
          <a:off x="1276491" y="180188"/>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1276491" y="180188"/>
        <a:ext cx="200038" cy="133359"/>
      </dsp:txXfrm>
    </dsp:sp>
    <dsp:sp modelId="{FC8DFCC4-CF95-4352-9D76-9FDAD9B219DE}">
      <dsp:nvSpPr>
        <dsp:cNvPr id="0" name=""/>
        <dsp:cNvSpPr/>
      </dsp:nvSpPr>
      <dsp:spPr>
        <a:xfrm>
          <a:off x="959763" y="355889"/>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1F7CDE-AE4D-47A5-B777-C1EAB6BCB8E5}">
      <dsp:nvSpPr>
        <dsp:cNvPr id="0" name=""/>
        <dsp:cNvSpPr/>
      </dsp:nvSpPr>
      <dsp:spPr>
        <a:xfrm>
          <a:off x="1093122" y="355555"/>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1093122" y="355555"/>
        <a:ext cx="200038" cy="133359"/>
      </dsp:txXfrm>
    </dsp:sp>
    <dsp:sp modelId="{2C9A6B06-3F7B-46AF-A595-2D14E5CE8C0D}">
      <dsp:nvSpPr>
        <dsp:cNvPr id="0" name=""/>
        <dsp:cNvSpPr/>
      </dsp:nvSpPr>
      <dsp:spPr>
        <a:xfrm>
          <a:off x="1326501" y="355889"/>
          <a:ext cx="133359" cy="13335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BF736-C4FA-4ECD-8ED1-61B2349FBDD6}">
      <dsp:nvSpPr>
        <dsp:cNvPr id="0" name=""/>
        <dsp:cNvSpPr/>
      </dsp:nvSpPr>
      <dsp:spPr>
        <a:xfrm>
          <a:off x="1459860" y="355555"/>
          <a:ext cx="200038" cy="13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kern="1200"/>
            <a:t> </a:t>
          </a:r>
        </a:p>
      </dsp:txBody>
      <dsp:txXfrm>
        <a:off x="1459860" y="355555"/>
        <a:ext cx="200038" cy="13335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4-10T18:46:43.317"/>
    </inkml:context>
    <inkml:brush xml:id="br0">
      <inkml:brushProperty name="width" value="0.05" units="cm"/>
      <inkml:brushProperty name="height" value="0.05" units="cm"/>
      <inkml:brushProperty name="color" value="#FFFFFF"/>
      <inkml:brushProperty name="ignorePressure" value="1"/>
    </inkml:brush>
  </inkml:definitions>
  <inkml:trace contextRef="#ctx0" brushRef="#br0">552 2692,'0'-4,"3"-5,9-3,3-5,1 1,6 1,3-2,0-3,0 2,-1 1,-1 0,3 1,-3-1,-2 0,0 7,-1-1,0 2,0 2,0-2,1 2,-3-1,-2 0,-3-3,0 2,1 0,-2 0,1 2,5-2,3-4,-1-4,2 4,-2-2,-1 3,-4-2,0 4,-4-2,4 2,-1-2,6 3,-2-2,-1 1,2 3,-3-3,-2 2,7 0,1-1,1 2,0 2,0 2,0 1,-1 2,0 0,-2 0,6 1,-1-1,2 0,-4 1,2-1,-6 3,-2 2,0 0,0 2,2 0,0-1,1 2,-2 4,-2-1,0-2,2-4,1-1,1-1,0-3,0 1,6-2,2 1,4-1,-2 1,-3 0,3-1,-3 1,1 0,-4 0,4 0,-1 0,0 0,1 0,1 0,1 0,-1 0,1 0,-5 0,4 0,-1 0,1 0,9-3,6-1,5-4,0-1,3 2,0-3,1-2,3-2,-4 1,-1 0,-1 6,-3-4,-1-1,-2-2,3 1,0 5,-5-2,2-2,1-4,0 3,0-5,2 1,-3 0,2-1,-3-2,-7 1,0-1,-3-1,-2-4,3-4,4-7,3-1,0-3,4-2,1-1,0-1,0 0,-1 6,-1 0,-1-4,-1 2,0-1,-3 6,-1 3,-5 4,1 3,1-1,-5 0,-1-1,3 4,1 0,4 1,3-3,-2-1,-2 1,2-4,1 5,-1 1,1 2,0 1,-1-4,2 3,-5 0,-3 2,2 3,-5 4,-2 1,-2-1,-1 1,-2 2,3 3,8 3,5 1,4 2,5 0,6 1,4-1,7 1,11 3,3 1,10 6,5 6,-3 4,8 0,-5-1,-11-6,-9-2,-9 3,-13-3,-11-3,-4-3,-3-2,-2-3,-3-1,4 3,1 2,5 3,0-1,1 4,0-1,-2-3,-4 3,0 2,1-1,-2 1,5 3,4 2,0-2,3 4,-1 2,8-3,9 4,6-3,1 3,4-2,-5-5,-1-5,0-4,-5 1,0-1,0-2,0-1,-3-1,-4-2,0 1,-2-1,1-1,0 1,-3 0,1 0,0-1,-5 1,-3 0,-2 0,4 0,-3-3,-1-2,-3 0,3-6,1-2,-3 4,0-3,1-2,1 0,0 2,-3-3,3-3,3 0,-3 2,2-5,1 1,1-3,0 1,0-4,3-1,4-1,-2 0,0-1,4 2,-5 1,-1 2,0-2,4-1,0-2,1-1,1 2,-6 1,-7 8,-4 0,-4 2,1-1,0 0,2-1,5-1,-1-4,6 2,6-4,-4 2,3-2,4 0,2-2,0 1,-4 1,-3 6,2-2,-1 0,1 4,0-3,5 2,-3 5,0-3,-5 2,-4 0,-4 2,-9 3,-3 4,0 3,-1 1,3 2,4 0,10 1,15-1,9 1,1 3,10 1,3 3,15 5,11-1,3 5,10 3,7 2,7 1,9 0,1-4,-12-5,-8-2,-11-2,-13-3,-7 4,-15 0,-11-1,-12 1,-10-2,-4 2,-7-1,-5-3,-4-2,-3-2,-2-1,6 2,6 1,0 2,1 0,-1 1,2-3,-2 2,2 3,1 0,1 1,0 1,-4-3,-2 0,1-1,0 2,-2 3,-2-1,-3-3,-4 1,-3-2,-6 4,5-3,2 2,0-2,-1 6,-1 0,7-3,4 0,7 3,2-3,4-2,7-4,10 2,6 2,6 0,2-2,3 1,-5 0,3 0,-4 1,4-3,-2-2,0-2,4 2,-4 1,0-2,-9-1,-2 0,-1-2,-5-1,-12 0,-3 0,-4 0,-4 0,7 0,6 0,6 0,3-1,-1 1,-2 0,-3-7,-1-2,-2 0,-4 1,-3 3,-4-3,2 3,-5-4,-2 0,3 2,-1-1,3 0,-1-2,0 1,6-2,-2-2,4-3,7 1,-2-3,0-3,2 2,0 5,4 0,3 0,0 2,2 3,5 3,4 1,0 1,-2-1,-2 1,-3 1,-6 1,0-3,2 0,3-4,-2 1,-6 1,-8 2,-3 2,-6 1,0 1,-2 5,1 8,-2 6,-1 3,1 6,-4 2,1 2,0 1,2-2,0 0,3-1,-1 4,-1-6,1 0,-1-1,2 3,-1 0,6 5,-4 5,0-5,-5-1,-4-5,-6-2,-2-4,-3-2,-1-2,2-3,2-2,6 3,6 1,6-4,8-1,8-1,3 1,7 0,15 4,6-1,-2 2,-3-3,-7 3,-7 3,-5-2,-6-1,-9 1,-2-3,-6-1,-1 6,3-2,-3 0,-4 0,4-2,-6 3,0-3,3 6,0-3,3 3,-2 8,3 3,-1 4,-1 4,2 4,-4 2,1 0,3 4,-2 7,7 11,-2 4,-1 1,-2 1,3 4,-2-3,-7 0,-8-6,-7-6,-5 5,-5-4,-2-5,-1-5,0 3,-1-2,1 0,-3-5,-2-1,1 2,-3-1,-3 2,-3-4,-3-4,0-6,2-3,-2 1,-2 2,4 0,-4-1,2 0,3 3,1 2,-2 0,0 1,-2-5,-4 3,6 1,-1 5,-2-3,1-2,2 0,-1 1,1 2,-2 4,-3 0,1 0,-1 1,-1-1,-1-1,-3 5,3 1,0-1,2 3,0-3,3-5,2-6,2-8,0-2,3-2,-4-5,-4 3,-6 5,2 5,-4 3,-3 1,-2-1,-5 1,-1-4,-1 0,-1 1,2-3,-4-5,0-4,1-3,1-1,4-7,0-5,3-5,2 2,1-1,-7 5,-4 3,-3 2,0-2,-4 0,-9 5,-6 5,-2 3,-2-4,0 0,4-3,8-4,4-5,6-2,3-4,5-3,9 3,2-2,1-1,-2-1,-1-1,-2-1,0-1,-3 0,-2 0,0 0,3-1,-1 1,-6 4,-3 0,-2 1,-1-1,3-2,-2 0,0-1,-1-1,0 0,0 0,1 0,-2 0,1-1,-3 1,-3 0,0 0,0 0,-1 0,0-3,2-2,2-3,-6-3,4-2,-2 3,1-1,2 2,2-1,1-4,5 2,-2-5,1 1,-2-1,3-1,5 3,6 3,2 1,1 2,2 0,5-1,-1 3,1 3,-3 1,-8 2,-3 0,1 1,-7 1,-5-1,1 1,-2-1,-3 0,0 0,3 0,0 4,0 1,-4 4,0-1,5-2,4 0,5 1,0 3,-2 5,1-3,1-1,0 0,-3 3,1-3,2 2,-6 2,1-1,3-2,-2 0,3-3,-5-3,0-3,6-2,1 0,-1-2,-7 1,-6-1,-1 1,-4-1,-1 1,1 0,-1 0,3 0,3 0,-2 0,-2 0,-4 0,-3 0,-2-4,1-1,2-3,-1 0,5 1,2 2,-1 2,1 1,6 1,3 1,5 0,7 0,4 1,3-1,-1 0,-1 0,2 1,-7 2,-5 1,-4 4,-5 4,-7 8,-4-1,-5-3,2 1,3-6,1-2,5-3,10-4,-1 0,-1-2,4-4,0-2,1-3,-5-2,1-3,-3 1,-5-6,-5-1,-7 2,-9-5,-13-2,0 0,-3-3,-3-1,4-1,2-1,4 3,-2-3,-1 2,-4-2,5 4,8 7,5 3,8 4,6 2,2 2,-5-1,1 1,-2 2,-1 2,-2 3,-5 1,2 0,2 1,-2 1,5-1,1 1,7-1,1 0,-2 0,1 0,-1 0,-2 0,-1 0,-1 4,-2 1,-5 3,4 1,3-2,-2 1,-1 4,-2 3,-1 0,1-1,-2-2,-2-3,2-1,0-1,3-2,3 0,3 2,2 0,3-2,4-1,1-1,-3-1,0-1,-3 2,-4 2,0-2,3 1,-7-2,2 3,-2 1,0 2,1 1,4-1,6-3,5-3,5 3,7 1,3-1,1 2,0 0,0-1,2-1,2-2,-1 2,3 3,-6 5,1 3,-8 3,0 2,-4-2,-1-3,0 1,-1 2,0-4,-3-4,2 0,-1 3,5-4,1-1,-2-3,2 1,-2 4,0-2,-4 3,0-2,2-1,0 1,-2-2,0-3,-1 0,-1-3,-1-1,0 0,-2-1,0-1,0 1,-6-1,-9-2,2-2,1-3,-1-5,-1 1,2-1,1 2,-5 1,1 0,8 1,8 0,6 1,5 1,5 1,0-1,-2-3,-3-3,-6 1,-8-7,-13-1,-8-3,-5 4,-9 2,-5-2,3-3,3 2,6 0,9 4,1 1,5 3,1 0,8-1,2 0,5 4,2 3,-21 2,-4-1,-1-1,2 2,3 2,3 0,-1 1,2 0,6 1,8 0,9 0,5 1,6-1,3 0,0 0,-2 0,2 0,-2 0,0 0,-3 0,3 0,-1 0,3 0,0 0,2 0,-2 4,3 0,-2 0,1 0,1 2,-2 0,2 0,-5-2,0-1,-2-1,3-1,-1-1,4 0,-6-1,2 5,-9 0,-4 0,-2-1,-3 0,-8-2,-3 0,-7 0,1-1,-1-1,4 1,-1 0,7 0,1 0,-2 0,-2 0,-12 0,1 0,-1 0,-1 0,2 0,1 0,3 0,9 0,10 0,5 0,3 0,8-4,0-1,5 2,-1-1,3 1,-5 2,-1-5,-5 1,-5 1,-6-4,0 1,-3-1,6-6,6 2,4 2,5-4,-4-4,3-2,-2-3,3-5,-4-2,5-1,0 6,6 2,1 3,-2 0,2-2,-3 0,-2 4,1-3,-2 1,-4 1,-1-2,0 1,1-2,1 5,1 2,1 1,0 4,0 5,-1 2,-7 2,-4 1,-7 0,-11 1,-4 0,-5-1,1-3,-3-5,2 0,9 0,-1-3,4 2,7 2,7-2,6-1,4-2,3 3,2 3,0 2,4-2,1 2,-1-1,-1-2,-1-1,-5-1,-2 0,0 2,0-1,1 0,4-3,3 2,0-2,-1 2,3-2,1 0,2 0,-4 1,1-1,3-3,0 1,-2 0,-2-1,2-4,-1-1,3 0,3-3,0 2,1-2,-2 1,1-2,-1 2,0 1,3-6,2 1,2-2,-2 3,-1-1,2 4,0-2,2 2,1-1,1 2,-1-2,2 1,-1 1,0-2,0 2,0-2,0 1,1-4,-1 0,0-2,0 0,0-3,0 0,0-1,0 3,0 1,0 3,-1-3,1 0,0 2,4 0,1 2,-1 1,0-4,-1-1,-2 3,0-1,0-2,-1-1,-1 2,5 0,0 0,4-3,1 4,-2-1,-2 3,2 0,0 2,-2 0,-1-1,-1 2,2-2,0 2,3-2,0 2,-1-5,-2-1,2 0,3 2,0 0,-1 1,-3 1,1 3,0 4,-1-2,1 3,0 1,-1-2,2 2,2 3,5 1,2-4,1-1,4-1,-4 2,-1 1,0 3,1-2,1 3,1-1,0 1,-2-3,-2 1,-3-2,0 4,1 0,-1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C04A-C335-487A-8178-6C90F0F29C95}"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05CAA-7DFD-4456-A943-C499583EE113}" type="slidenum">
              <a:rPr lang="en-US" smtClean="0"/>
              <a:t>‹#›</a:t>
            </a:fld>
            <a:endParaRPr lang="en-US"/>
          </a:p>
        </p:txBody>
      </p:sp>
    </p:spTree>
    <p:extLst>
      <p:ext uri="{BB962C8B-B14F-4D97-AF65-F5344CB8AC3E}">
        <p14:creationId xmlns:p14="http://schemas.microsoft.com/office/powerpoint/2010/main" val="270348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revious-versions/windows/it-pro/windows-8.1-and-8/appraiser-diagnostic-data-events-and-field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icrosoft.com/en-us/p/windows-performance-analyzer/9n0w1b2bxgnz?activetab=pivot:overviewtab"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icrosoft.com/en-us/p/windows-performance-analyzer/9n0w1b2bxgnz?activetab=pivot:overviewtab"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by creating a single central location for settings. This started happening in windows 3.1 to organize the COM configuration info.</a:t>
            </a:r>
          </a:p>
          <a:p>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5</a:t>
            </a:fld>
            <a:endParaRPr lang="en-US"/>
          </a:p>
        </p:txBody>
      </p:sp>
    </p:spTree>
    <p:extLst>
      <p:ext uri="{BB962C8B-B14F-4D97-AF65-F5344CB8AC3E}">
        <p14:creationId xmlns:p14="http://schemas.microsoft.com/office/powerpoint/2010/main" val="76179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is deep in windows, it’s been part of the OS since Windows 95, and kind of cutely, you can still find hundreds of articles walking you through installing it from way back when it was an optional feature on Windows NT 4.0 lol</a:t>
            </a:r>
          </a:p>
          <a:p>
            <a:endParaRPr lang="en-US" b="1"/>
          </a:p>
          <a:p>
            <a:r>
              <a:rPr lang="en-US" b="1"/>
              <a:t>Imagine you’ve been a totally boss at work and have built your own </a:t>
            </a:r>
            <a:r>
              <a:rPr lang="en-US" b="1" err="1"/>
              <a:t>comepletly</a:t>
            </a:r>
            <a:r>
              <a:rPr lang="en-US" b="1"/>
              <a:t> pimped out and not ostentatious gaming laptop.</a:t>
            </a:r>
          </a:p>
          <a:p>
            <a:endParaRPr lang="en-US" b="1"/>
          </a:p>
          <a:p>
            <a:r>
              <a:rPr lang="en-US" b="1"/>
              <a:t>To play Minecraft on.</a:t>
            </a:r>
          </a:p>
          <a:p>
            <a:endParaRPr lang="en-US" b="1"/>
          </a:p>
          <a:p>
            <a:r>
              <a:rPr lang="en-US" b="1"/>
              <a:t>Now because the pc embarrasses your wife, you have to hide it out of the way, and its time to update your bios and drivers…but your forget what </a:t>
            </a:r>
            <a:r>
              <a:rPr lang="en-US" b="1" err="1"/>
              <a:t>mobo</a:t>
            </a:r>
            <a:r>
              <a:rPr lang="en-US" b="1"/>
              <a:t> version you have.</a:t>
            </a:r>
          </a:p>
          <a:p>
            <a:endParaRPr lang="en-US" b="1"/>
          </a:p>
          <a:p>
            <a:r>
              <a:rPr lang="en-US" b="1"/>
              <a:t>You COULD&gt;..crawl under the desk and look at it </a:t>
            </a:r>
            <a:r>
              <a:rPr lang="en-US" b="1">
                <a:sym typeface="Wingdings" panose="05000000000000000000" pitchFamily="2" charset="2"/>
              </a:rPr>
              <a:t>  lame</a:t>
            </a:r>
          </a:p>
          <a:p>
            <a:endParaRPr lang="en-US" b="1">
              <a:sym typeface="Wingdings" panose="05000000000000000000" pitchFamily="2" charset="2"/>
            </a:endParaRPr>
          </a:p>
          <a:p>
            <a:r>
              <a:rPr lang="en-US" b="1">
                <a:sym typeface="Wingdings" panose="05000000000000000000" pitchFamily="2" charset="2"/>
              </a:rPr>
              <a:t>Or you could open the eyeball frying terrible ‘GAMING’ app to find the settings…or you could dig into </a:t>
            </a:r>
            <a:r>
              <a:rPr lang="en-US" b="1" err="1">
                <a:sym typeface="Wingdings" panose="05000000000000000000" pitchFamily="2" charset="2"/>
              </a:rPr>
              <a:t>wmi</a:t>
            </a:r>
            <a:r>
              <a:rPr lang="en-US" b="1">
                <a:sym typeface="Wingdings" panose="05000000000000000000" pitchFamily="2" charset="2"/>
              </a:rPr>
              <a:t> for it (lets act like device manager doesn’t exist, too much clicking!)</a:t>
            </a:r>
            <a:endParaRPr lang="en-US" b="1"/>
          </a:p>
          <a:p>
            <a:endParaRPr lang="en-US" b="1"/>
          </a:p>
        </p:txBody>
      </p:sp>
      <p:sp>
        <p:nvSpPr>
          <p:cNvPr id="4" name="Slide Number Placeholder 3"/>
          <p:cNvSpPr>
            <a:spLocks noGrp="1"/>
          </p:cNvSpPr>
          <p:nvPr>
            <p:ph type="sldNum" sz="quarter" idx="5"/>
          </p:nvPr>
        </p:nvSpPr>
        <p:spPr/>
        <p:txBody>
          <a:bodyPr/>
          <a:lstStyle/>
          <a:p>
            <a:fld id="{C7B05CAA-7DFD-4456-A943-C499583EE113}" type="slidenum">
              <a:rPr lang="en-US" smtClean="0"/>
              <a:t>17</a:t>
            </a:fld>
            <a:endParaRPr lang="en-US"/>
          </a:p>
        </p:txBody>
      </p:sp>
    </p:spTree>
    <p:extLst>
      <p:ext uri="{BB962C8B-B14F-4D97-AF65-F5344CB8AC3E}">
        <p14:creationId xmlns:p14="http://schemas.microsoft.com/office/powerpoint/2010/main" val="3465222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WMIC</a:t>
            </a:r>
          </a:p>
          <a:p>
            <a:r>
              <a:rPr lang="en-US" dirty="0"/>
              <a:t>Wmic service list | more</a:t>
            </a:r>
          </a:p>
          <a:p>
            <a:r>
              <a:rPr lang="en-US" dirty="0"/>
              <a:t>&gt;wmic </a:t>
            </a:r>
            <a:r>
              <a:rPr lang="en-US" dirty="0" err="1"/>
              <a:t>os</a:t>
            </a:r>
            <a:r>
              <a:rPr lang="en-US" dirty="0"/>
              <a:t> LIST BRIEF</a:t>
            </a:r>
          </a:p>
          <a:p>
            <a:endParaRPr lang="en-US" dirty="0"/>
          </a:p>
          <a:p>
            <a:endParaRPr lang="en-US" dirty="0"/>
          </a:p>
          <a:p>
            <a:r>
              <a:rPr lang="en-US" dirty="0"/>
              <a:t>List information on currently running processes with WMIC – </a:t>
            </a:r>
          </a:p>
          <a:p>
            <a:r>
              <a:rPr lang="en-US" dirty="0"/>
              <a:t>wmic process get </a:t>
            </a:r>
            <a:r>
              <a:rPr lang="en-US" dirty="0" err="1"/>
              <a:t>caption,executablepath,commandline</a:t>
            </a:r>
            <a:r>
              <a:rPr lang="en-US" dirty="0"/>
              <a:t> </a:t>
            </a:r>
          </a:p>
          <a:p>
            <a:endParaRPr lang="en-US" dirty="0"/>
          </a:p>
          <a:p>
            <a:r>
              <a:rPr lang="en-US" dirty="0"/>
              <a:t>List user accounts with WMIC - wmic </a:t>
            </a:r>
            <a:r>
              <a:rPr lang="en-US" dirty="0" err="1"/>
              <a:t>useraccount</a:t>
            </a:r>
            <a:r>
              <a:rPr lang="en-US" dirty="0"/>
              <a:t> get /ALL</a:t>
            </a:r>
          </a:p>
          <a:p>
            <a:endParaRPr lang="en-US" dirty="0"/>
          </a:p>
          <a:p>
            <a:r>
              <a:rPr lang="en-US" dirty="0"/>
              <a:t>PowerShell.  Great because has search function built in!</a:t>
            </a:r>
          </a:p>
          <a:p>
            <a:endParaRPr lang="en-US" dirty="0"/>
          </a:p>
          <a:p>
            <a:r>
              <a:rPr lang="en-US" dirty="0" err="1"/>
              <a:t>WBEMtest</a:t>
            </a:r>
            <a:r>
              <a:rPr lang="en-US" dirty="0"/>
              <a:t> ‘Open </a:t>
            </a:r>
            <a:r>
              <a:rPr lang="en-US" dirty="0" err="1"/>
              <a:t>istance</a:t>
            </a:r>
            <a:r>
              <a:rPr lang="en-US" dirty="0"/>
              <a:t>’ WIn32_BaseBoard’  </a:t>
            </a:r>
          </a:p>
          <a:p>
            <a:r>
              <a:rPr lang="en-US" dirty="0" err="1"/>
              <a:t>WBEMtest</a:t>
            </a:r>
            <a:r>
              <a:rPr lang="en-US" dirty="0"/>
              <a:t> – Query “select * from win32_baseboard’</a:t>
            </a:r>
          </a:p>
          <a:p>
            <a:endParaRPr lang="en-US" dirty="0"/>
          </a:p>
          <a:p>
            <a:endParaRPr lang="en-US" dirty="0"/>
          </a:p>
          <a:p>
            <a:endParaRPr lang="en-US" dirty="0"/>
          </a:p>
          <a:p>
            <a:r>
              <a:rPr lang="en-US" dirty="0"/>
              <a:t>List patches installed on the local workstation with WMIC – </a:t>
            </a:r>
          </a:p>
          <a:p>
            <a:r>
              <a:rPr lang="en-US" dirty="0"/>
              <a:t>wmic </a:t>
            </a:r>
            <a:r>
              <a:rPr lang="en-US" dirty="0" err="1"/>
              <a:t>qfe</a:t>
            </a:r>
            <a:r>
              <a:rPr lang="en-US" dirty="0"/>
              <a:t> get </a:t>
            </a:r>
            <a:r>
              <a:rPr lang="en-US" dirty="0" err="1"/>
              <a:t>description,installedOn</a:t>
            </a:r>
            <a:r>
              <a:rPr lang="en-US" dirty="0"/>
              <a:t> /</a:t>
            </a:r>
            <a:r>
              <a:rPr lang="en-US" dirty="0" err="1"/>
              <a:t>format:csv</a:t>
            </a:r>
            <a:r>
              <a:rPr lang="en-US" dirty="0"/>
              <a:t> </a:t>
            </a:r>
          </a:p>
          <a:p>
            <a:endParaRPr lang="en-US" dirty="0"/>
          </a:p>
          <a:p>
            <a:r>
              <a:rPr lang="en-US" dirty="0"/>
              <a:t>Humble beginnings.  In The Monad manifesto </a:t>
            </a:r>
            <a:r>
              <a:rPr lang="en-US" dirty="0" err="1"/>
              <a:t>revisted</a:t>
            </a:r>
            <a:r>
              <a:rPr lang="en-US" dirty="0"/>
              <a:t> talk, </a:t>
            </a:r>
            <a:r>
              <a:rPr lang="en-US" dirty="0" err="1"/>
              <a:t>Snover</a:t>
            </a:r>
            <a:r>
              <a:rPr lang="en-US" dirty="0"/>
              <a:t> told a story of the development of </a:t>
            </a:r>
            <a:r>
              <a:rPr lang="en-US" dirty="0" err="1"/>
              <a:t>powershell</a:t>
            </a:r>
            <a:r>
              <a:rPr lang="en-US" dirty="0"/>
              <a:t> and wmic.  </a:t>
            </a:r>
            <a:r>
              <a:rPr lang="en-US" dirty="0" err="1"/>
              <a:t>Shortlink</a:t>
            </a:r>
            <a:r>
              <a:rPr lang="en-US" dirty="0"/>
              <a:t> at the end!</a:t>
            </a:r>
          </a:p>
          <a:p>
            <a:endParaRPr lang="en-US" dirty="0"/>
          </a:p>
          <a:p>
            <a:r>
              <a:rPr lang="en-US" dirty="0"/>
              <a:t>List information on currently running processes with WMIC – </a:t>
            </a:r>
          </a:p>
          <a:p>
            <a:r>
              <a:rPr lang="en-US" dirty="0"/>
              <a:t>wmic process get </a:t>
            </a:r>
            <a:r>
              <a:rPr lang="en-US" dirty="0" err="1"/>
              <a:t>caption,executablepath,commandline</a:t>
            </a:r>
            <a:r>
              <a:rPr lang="en-US" dirty="0"/>
              <a:t> </a:t>
            </a:r>
          </a:p>
          <a:p>
            <a:endParaRPr lang="en-US" dirty="0"/>
          </a:p>
          <a:p>
            <a:r>
              <a:rPr lang="en-US" dirty="0"/>
              <a:t>List user accounts with WMIC - wmic </a:t>
            </a:r>
            <a:r>
              <a:rPr lang="en-US" dirty="0" err="1"/>
              <a:t>useraccount</a:t>
            </a:r>
            <a:r>
              <a:rPr lang="en-US" dirty="0"/>
              <a:t> get /ALL</a:t>
            </a:r>
          </a:p>
          <a:p>
            <a:endParaRPr lang="en-US" dirty="0"/>
          </a:p>
          <a:p>
            <a:endParaRPr lang="en-US" dirty="0"/>
          </a:p>
          <a:p>
            <a:r>
              <a:rPr lang="en-US" dirty="0" err="1"/>
              <a:t>WBEMtest</a:t>
            </a:r>
            <a:r>
              <a:rPr lang="en-US" dirty="0"/>
              <a:t> ‘Open </a:t>
            </a:r>
            <a:r>
              <a:rPr lang="en-US" dirty="0" err="1"/>
              <a:t>istance</a:t>
            </a:r>
            <a:r>
              <a:rPr lang="en-US" dirty="0"/>
              <a:t>’ WIn32_BaseBoard’  </a:t>
            </a:r>
          </a:p>
          <a:p>
            <a:r>
              <a:rPr lang="en-US" dirty="0" err="1"/>
              <a:t>WBEMtest</a:t>
            </a:r>
            <a:r>
              <a:rPr lang="en-US" dirty="0"/>
              <a:t> – Query “select * from win32_baseboard’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18</a:t>
            </a:fld>
            <a:endParaRPr lang="en-US"/>
          </a:p>
        </p:txBody>
      </p:sp>
    </p:spTree>
    <p:extLst>
      <p:ext uri="{BB962C8B-B14F-4D97-AF65-F5344CB8AC3E}">
        <p14:creationId xmlns:p14="http://schemas.microsoft.com/office/powerpoint/2010/main" val="326428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an exciting slide title</a:t>
            </a:r>
          </a:p>
          <a:p>
            <a:endParaRPr lang="en-US" b="1"/>
          </a:p>
          <a:p>
            <a:r>
              <a:rPr lang="en-US" b="1"/>
              <a:t>Namespaces are basically folders where interesting </a:t>
            </a:r>
            <a:r>
              <a:rPr lang="en-US" b="1" err="1"/>
              <a:t>wmi</a:t>
            </a:r>
            <a:r>
              <a:rPr lang="en-US" b="1"/>
              <a:t> stuff lives</a:t>
            </a:r>
          </a:p>
        </p:txBody>
      </p:sp>
      <p:sp>
        <p:nvSpPr>
          <p:cNvPr id="4" name="Slide Number Placeholder 3"/>
          <p:cNvSpPr>
            <a:spLocks noGrp="1"/>
          </p:cNvSpPr>
          <p:nvPr>
            <p:ph type="sldNum" sz="quarter" idx="5"/>
          </p:nvPr>
        </p:nvSpPr>
        <p:spPr/>
        <p:txBody>
          <a:bodyPr/>
          <a:lstStyle/>
          <a:p>
            <a:fld id="{C7B05CAA-7DFD-4456-A943-C499583EE113}" type="slidenum">
              <a:rPr lang="en-US" smtClean="0"/>
              <a:t>19</a:t>
            </a:fld>
            <a:endParaRPr lang="en-US"/>
          </a:p>
        </p:txBody>
      </p:sp>
    </p:spTree>
    <p:extLst>
      <p:ext uri="{BB962C8B-B14F-4D97-AF65-F5344CB8AC3E}">
        <p14:creationId xmlns:p14="http://schemas.microsoft.com/office/powerpoint/2010/main" val="4001516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an exciting slide title</a:t>
            </a:r>
          </a:p>
          <a:p>
            <a:endParaRPr lang="en-US" b="1"/>
          </a:p>
          <a:p>
            <a:r>
              <a:rPr lang="en-US" b="1"/>
              <a:t>Namespaces are basically folders where interesting </a:t>
            </a:r>
            <a:r>
              <a:rPr lang="en-US" b="1" err="1"/>
              <a:t>wmi</a:t>
            </a:r>
            <a:r>
              <a:rPr lang="en-US" b="1"/>
              <a:t> stuff lives</a:t>
            </a:r>
          </a:p>
        </p:txBody>
      </p:sp>
      <p:sp>
        <p:nvSpPr>
          <p:cNvPr id="4" name="Slide Number Placeholder 3"/>
          <p:cNvSpPr>
            <a:spLocks noGrp="1"/>
          </p:cNvSpPr>
          <p:nvPr>
            <p:ph type="sldNum" sz="quarter" idx="5"/>
          </p:nvPr>
        </p:nvSpPr>
        <p:spPr/>
        <p:txBody>
          <a:bodyPr/>
          <a:lstStyle/>
          <a:p>
            <a:fld id="{C7B05CAA-7DFD-4456-A943-C499583EE113}" type="slidenum">
              <a:rPr lang="en-US" smtClean="0"/>
              <a:t>20</a:t>
            </a:fld>
            <a:endParaRPr lang="en-US"/>
          </a:p>
        </p:txBody>
      </p:sp>
    </p:spTree>
    <p:extLst>
      <p:ext uri="{BB962C8B-B14F-4D97-AF65-F5344CB8AC3E}">
        <p14:creationId xmlns:p14="http://schemas.microsoft.com/office/powerpoint/2010/main" val="1969049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an exciting slide title</a:t>
            </a:r>
          </a:p>
          <a:p>
            <a:endParaRPr lang="en-US" b="1"/>
          </a:p>
          <a:p>
            <a:r>
              <a:rPr lang="en-US" b="1"/>
              <a:t>Namespaces are basically folders where interesting </a:t>
            </a:r>
            <a:r>
              <a:rPr lang="en-US" b="1" err="1"/>
              <a:t>wmi</a:t>
            </a:r>
            <a:r>
              <a:rPr lang="en-US" b="1"/>
              <a:t> stuff lives</a:t>
            </a:r>
          </a:p>
        </p:txBody>
      </p:sp>
      <p:sp>
        <p:nvSpPr>
          <p:cNvPr id="4" name="Slide Number Placeholder 3"/>
          <p:cNvSpPr>
            <a:spLocks noGrp="1"/>
          </p:cNvSpPr>
          <p:nvPr>
            <p:ph type="sldNum" sz="quarter" idx="5"/>
          </p:nvPr>
        </p:nvSpPr>
        <p:spPr/>
        <p:txBody>
          <a:bodyPr/>
          <a:lstStyle/>
          <a:p>
            <a:fld id="{C7B05CAA-7DFD-4456-A943-C499583EE113}" type="slidenum">
              <a:rPr lang="en-US" smtClean="0"/>
              <a:t>21</a:t>
            </a:fld>
            <a:endParaRPr lang="en-US"/>
          </a:p>
        </p:txBody>
      </p:sp>
    </p:spTree>
    <p:extLst>
      <p:ext uri="{BB962C8B-B14F-4D97-AF65-F5344CB8AC3E}">
        <p14:creationId xmlns:p14="http://schemas.microsoft.com/office/powerpoint/2010/main" val="8583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22</a:t>
            </a:fld>
            <a:endParaRPr lang="en-US"/>
          </a:p>
        </p:txBody>
      </p:sp>
    </p:spTree>
    <p:extLst>
      <p:ext uri="{BB962C8B-B14F-4D97-AF65-F5344CB8AC3E}">
        <p14:creationId xmlns:p14="http://schemas.microsoft.com/office/powerpoint/2010/main" val="25334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23</a:t>
            </a:fld>
            <a:endParaRPr lang="en-US"/>
          </a:p>
        </p:txBody>
      </p:sp>
    </p:spTree>
    <p:extLst>
      <p:ext uri="{BB962C8B-B14F-4D97-AF65-F5344CB8AC3E}">
        <p14:creationId xmlns:p14="http://schemas.microsoft.com/office/powerpoint/2010/main" val="150538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24</a:t>
            </a:fld>
            <a:endParaRPr lang="en-US"/>
          </a:p>
        </p:txBody>
      </p:sp>
    </p:spTree>
    <p:extLst>
      <p:ext uri="{BB962C8B-B14F-4D97-AF65-F5344CB8AC3E}">
        <p14:creationId xmlns:p14="http://schemas.microsoft.com/office/powerpoint/2010/main" val="423241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25</a:t>
            </a:fld>
            <a:endParaRPr lang="en-US"/>
          </a:p>
        </p:txBody>
      </p:sp>
    </p:spTree>
    <p:extLst>
      <p:ext uri="{BB962C8B-B14F-4D97-AF65-F5344CB8AC3E}">
        <p14:creationId xmlns:p14="http://schemas.microsoft.com/office/powerpoint/2010/main" val="2877144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27</a:t>
            </a:fld>
            <a:endParaRPr lang="en-US"/>
          </a:p>
        </p:txBody>
      </p:sp>
    </p:spTree>
    <p:extLst>
      <p:ext uri="{BB962C8B-B14F-4D97-AF65-F5344CB8AC3E}">
        <p14:creationId xmlns:p14="http://schemas.microsoft.com/office/powerpoint/2010/main" val="355972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8</a:t>
            </a:fld>
            <a:endParaRPr lang="en-US"/>
          </a:p>
        </p:txBody>
      </p:sp>
    </p:spTree>
    <p:extLst>
      <p:ext uri="{BB962C8B-B14F-4D97-AF65-F5344CB8AC3E}">
        <p14:creationId xmlns:p14="http://schemas.microsoft.com/office/powerpoint/2010/main" val="221497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28</a:t>
            </a:fld>
            <a:endParaRPr lang="en-US"/>
          </a:p>
        </p:txBody>
      </p:sp>
    </p:spTree>
    <p:extLst>
      <p:ext uri="{BB962C8B-B14F-4D97-AF65-F5344CB8AC3E}">
        <p14:creationId xmlns:p14="http://schemas.microsoft.com/office/powerpoint/2010/main" val="3038470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29</a:t>
            </a:fld>
            <a:endParaRPr lang="en-US"/>
          </a:p>
        </p:txBody>
      </p:sp>
    </p:spTree>
    <p:extLst>
      <p:ext uri="{BB962C8B-B14F-4D97-AF65-F5344CB8AC3E}">
        <p14:creationId xmlns:p14="http://schemas.microsoft.com/office/powerpoint/2010/main" val="277932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30</a:t>
            </a:fld>
            <a:endParaRPr lang="en-US"/>
          </a:p>
        </p:txBody>
      </p:sp>
    </p:spTree>
    <p:extLst>
      <p:ext uri="{BB962C8B-B14F-4D97-AF65-F5344CB8AC3E}">
        <p14:creationId xmlns:p14="http://schemas.microsoft.com/office/powerpoint/2010/main" val="393621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last animation; customers often ask, after seeing all the great value we’ll talk about in this deck, “why don’t we charge extra for this great functionality?”, and the answer is that we want to help customers get and stay current because that is good for our ecosystem and we want enterprises to continue to share at least basic telemetry with us because it helps make Windows better; so we feel this is sufficient value for us.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5/6/2019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65703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and Enhanced is available for &lt;Win 10 Telemetry</a:t>
            </a:r>
          </a:p>
          <a:p>
            <a:r>
              <a:rPr lang="en-US">
                <a:hlinkClick r:id="rId3"/>
              </a:rPr>
              <a:t>https://docs.microsoft.com/en-us/previous-versions/windows/it-pro/windows-8.1-and-8/appraiser-diagnostic-data-events-and-fields</a:t>
            </a:r>
            <a:endParaRPr lang="en-US"/>
          </a:p>
        </p:txBody>
      </p:sp>
      <p:sp>
        <p:nvSpPr>
          <p:cNvPr id="4" name="Slide Number Placeholder 3"/>
          <p:cNvSpPr>
            <a:spLocks noGrp="1"/>
          </p:cNvSpPr>
          <p:nvPr>
            <p:ph type="sldNum" sz="quarter" idx="5"/>
          </p:nvPr>
        </p:nvSpPr>
        <p:spPr/>
        <p:txBody>
          <a:bodyPr/>
          <a:lstStyle/>
          <a:p>
            <a:fld id="{640C792F-3419-495D-939F-A36C00559D20}" type="slidenum">
              <a:rPr lang="en-US" smtClean="0"/>
              <a:t>34</a:t>
            </a:fld>
            <a:endParaRPr lang="en-US"/>
          </a:p>
        </p:txBody>
      </p:sp>
    </p:spTree>
    <p:extLst>
      <p:ext uri="{BB962C8B-B14F-4D97-AF65-F5344CB8AC3E}">
        <p14:creationId xmlns:p14="http://schemas.microsoft.com/office/powerpoint/2010/main" val="4005416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Windows Analytics is all about deploying, servicing and supporting windows 10. Upgrade readiness is the only solution that runs on earlier versions of Windows because it is necessary to assess these older versions when planning to upgrade to Windows 10.</a:t>
            </a:r>
          </a:p>
          <a:p>
            <a:endParaRPr lang="en-US"/>
          </a:p>
          <a:p>
            <a:r>
              <a:rPr lang="en-US"/>
              <a:t>Basic telemetry is all you need for Upgrade Readiness and Update Compliance. Turning on enhanced lights up Device Health and additional features in Upgrade Readiness. In 1709 we added a new policy to limit enhanced telemetry to just what is needed by Windows Analytics; these limited events are fully documented</a:t>
            </a:r>
          </a:p>
          <a:p>
            <a:endParaRPr lang="en-US"/>
          </a:p>
          <a:p>
            <a:r>
              <a:rPr lang="en-US"/>
              <a:t>Upgrade Readiness and Update Compliance require no additional licenses. They will just work on all business versions of Windows.</a:t>
            </a:r>
          </a:p>
          <a:p>
            <a:r>
              <a:rPr lang="en-US"/>
              <a:t>For device health, you need enough E3 licenses to cover your usage; so if you want to monitor 100 devices you need 100 licenses. We don’t require licenses per-seat (e.g., it’s OK if some of the devices being monitored are on pro)</a:t>
            </a:r>
          </a:p>
          <a:p>
            <a:endParaRPr lang="en-US"/>
          </a:p>
          <a:p>
            <a:r>
              <a:rPr lang="en-US"/>
              <a:t>Note on Analytics “zero rating”;</a:t>
            </a:r>
          </a:p>
          <a:p>
            <a:pPr marL="171450" indent="-171450">
              <a:buFont typeface="Arial" panose="020B0604020202020204" pitchFamily="34" charset="0"/>
              <a:buChar char="•"/>
            </a:pPr>
            <a:r>
              <a:rPr lang="en-US"/>
              <a:t>If using Azure Log Analytics “free tier”, analytics data doesn’t count against the 500MB/day ingestion limit</a:t>
            </a:r>
          </a:p>
          <a:p>
            <a:pPr marL="171450" indent="-171450">
              <a:buFont typeface="Arial" panose="020B0604020202020204" pitchFamily="34" charset="0"/>
              <a:buChar char="•"/>
            </a:pPr>
            <a:r>
              <a:rPr lang="en-US"/>
              <a:t>If using one of Azure Log Analytics premium tiers (which chart $2.50 or $3.50 per GB for ingested data), analytics data is excluded from billing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5026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Windows Analytics is comprised of three solutions:</a:t>
            </a:r>
          </a:p>
          <a:p>
            <a:pPr marL="171450" indent="-171450">
              <a:buFont typeface="Arial" panose="020B0604020202020204" pitchFamily="34" charset="0"/>
              <a:buChar char="•"/>
            </a:pPr>
            <a:r>
              <a:rPr lang="en-US"/>
              <a:t>Upgrade Readiness (which used to be called Windows Upgrade Analytics), which helps organizations plan for Windows 10 upgrades by helping identify and resolve app and driver compatibility blockers.  This was built by the app-compat team, who are experts in this type of analysis and are sharing their “secret sauce” with you.</a:t>
            </a:r>
          </a:p>
          <a:p>
            <a:pPr marL="171450" indent="-171450">
              <a:buFont typeface="Arial" panose="020B0604020202020204" pitchFamily="34" charset="0"/>
              <a:buChar char="•"/>
            </a:pPr>
            <a:r>
              <a:rPr lang="en-US"/>
              <a:t>Windows Analytics Update Compliance, designed to help you stay up-to-date on Windows 10 by ensuring all your devices are on a supported version of windows 10 and are up-to-date on their patches and defender signatures. This was build by the servicing team, who are experts in servicing windows to keep it up-to-date.</a:t>
            </a:r>
          </a:p>
          <a:p>
            <a:pPr marL="171450" indent="-171450">
              <a:buFont typeface="Arial" panose="020B0604020202020204" pitchFamily="34" charset="0"/>
              <a:buChar char="•"/>
            </a:pPr>
            <a:r>
              <a:rPr lang="en-US"/>
              <a:t>Windows Analytics Device Health, designed to reduce support costs by pro-actively identifying and remediating top end-user impacting issues. Because an IT pros worst fear isn’t failing to keep machines up-to-date, it’s causing wide-spread problems by updating them.</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Together, these three solutions help you get current (UR), stay current (UC) and stay healthy (DH) with Windows 10.</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2641CE0D-947A-4C9C-BBA8-3803E403A006}" type="slidenum">
              <a:rPr lang="en-US" smtClean="0"/>
              <a:t>36</a:t>
            </a:fld>
            <a:endParaRPr lang="en-US"/>
          </a:p>
        </p:txBody>
      </p:sp>
    </p:spTree>
    <p:extLst>
      <p:ext uri="{BB962C8B-B14F-4D97-AF65-F5344CB8AC3E}">
        <p14:creationId xmlns:p14="http://schemas.microsoft.com/office/powerpoint/2010/main" val="287531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https://www.microsoft.com/en-us/p/windows-performance-analyzer/9n0w1b2bxgnz?activetab=pivot:overviewtab#</a:t>
            </a:r>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41</a:t>
            </a:fld>
            <a:endParaRPr lang="en-US"/>
          </a:p>
        </p:txBody>
      </p:sp>
    </p:spTree>
    <p:extLst>
      <p:ext uri="{BB962C8B-B14F-4D97-AF65-F5344CB8AC3E}">
        <p14:creationId xmlns:p14="http://schemas.microsoft.com/office/powerpoint/2010/main" val="273104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80662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https://www.microsoft.com/en-us/p/windows-performance-analyzer/9n0w1b2bxgnz?activetab=pivot:overviewtab</a:t>
            </a:r>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43</a:t>
            </a:fld>
            <a:endParaRPr lang="en-US"/>
          </a:p>
        </p:txBody>
      </p:sp>
    </p:spTree>
    <p:extLst>
      <p:ext uri="{BB962C8B-B14F-4D97-AF65-F5344CB8AC3E}">
        <p14:creationId xmlns:p14="http://schemas.microsoft.com/office/powerpoint/2010/main" val="275726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com interface was introduced in 1993 as an application binary interface. This was later updated to allow cross machine interfaces with DCOM. Currently, this is mostly been replaced\wrapped with the CLR standards in </a:t>
            </a:r>
            <a:r>
              <a:rPr lang="en-US" err="1"/>
              <a:t>.net</a:t>
            </a:r>
            <a:r>
              <a:rPr lang="en-US"/>
              <a:t> and DCOM has transitioned more to web services like soap and rest. However, There are still several applications that rely on COM.</a:t>
            </a:r>
          </a:p>
          <a:p>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10</a:t>
            </a:fld>
            <a:endParaRPr lang="en-US"/>
          </a:p>
        </p:txBody>
      </p:sp>
    </p:spTree>
    <p:extLst>
      <p:ext uri="{BB962C8B-B14F-4D97-AF65-F5344CB8AC3E}">
        <p14:creationId xmlns:p14="http://schemas.microsoft.com/office/powerpoint/2010/main" val="1621805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271228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258C2A-2E8F-4CF8-9145-BFC002E91DBA}" type="slidenum">
              <a:rPr lang="en-US" smtClean="0"/>
              <a:t>54</a:t>
            </a:fld>
            <a:endParaRPr lang="en-US"/>
          </a:p>
        </p:txBody>
      </p:sp>
    </p:spTree>
    <p:extLst>
      <p:ext uri="{BB962C8B-B14F-4D97-AF65-F5344CB8AC3E}">
        <p14:creationId xmlns:p14="http://schemas.microsoft.com/office/powerpoint/2010/main" val="239028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57</a:t>
            </a:fld>
            <a:endParaRPr lang="en-US"/>
          </a:p>
        </p:txBody>
      </p:sp>
    </p:spTree>
    <p:extLst>
      <p:ext uri="{BB962C8B-B14F-4D97-AF65-F5344CB8AC3E}">
        <p14:creationId xmlns:p14="http://schemas.microsoft.com/office/powerpoint/2010/main" val="2938453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3310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744697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621598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18410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556780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92771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5/6/2019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03197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new-</a:t>
            </a:r>
            <a:r>
              <a:rPr lang="en-US" sz="1200" kern="1200" dirty="0" err="1">
                <a:solidFill>
                  <a:schemeClr val="tx1"/>
                </a:solidFill>
                <a:latin typeface="+mn-lt"/>
                <a:ea typeface="+mn-ea"/>
                <a:cs typeface="+mn-cs"/>
              </a:rPr>
              <a:t>psdrive</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hkr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PSProvider</a:t>
            </a:r>
            <a:r>
              <a:rPr lang="en-US" sz="1200" kern="1200" dirty="0">
                <a:solidFill>
                  <a:schemeClr val="tx1"/>
                </a:solidFill>
                <a:latin typeface="+mn-lt"/>
                <a:ea typeface="+mn-ea"/>
                <a:cs typeface="+mn-cs"/>
              </a:rPr>
              <a:t> Registry -Root </a:t>
            </a:r>
            <a:r>
              <a:rPr lang="en-US" sz="1200" kern="1200" dirty="0" err="1">
                <a:solidFill>
                  <a:schemeClr val="tx1"/>
                </a:solidFill>
                <a:latin typeface="+mn-lt"/>
                <a:ea typeface="+mn-ea"/>
                <a:cs typeface="+mn-cs"/>
              </a:rPr>
              <a:t>hkey_classes_root</a:t>
            </a:r>
            <a:r>
              <a:rPr lang="en-US" sz="1200" kern="1200" dirty="0">
                <a:solidFill>
                  <a:schemeClr val="tx1"/>
                </a:solidFill>
                <a:latin typeface="+mn-lt"/>
                <a:ea typeface="+mn-ea"/>
                <a:cs typeface="+mn-cs"/>
              </a:rPr>
              <a:t> -Scope script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ComObject</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ChildItem</a:t>
            </a:r>
            <a:r>
              <a:rPr lang="en-US" sz="1200" kern="1200" dirty="0">
                <a:solidFill>
                  <a:schemeClr val="tx1"/>
                </a:solidFill>
                <a:latin typeface="+mn-lt"/>
                <a:ea typeface="+mn-ea"/>
                <a:cs typeface="+mn-cs"/>
              </a:rPr>
              <a:t> -path </a:t>
            </a:r>
            <a:r>
              <a:rPr lang="en-US" sz="1200" kern="1200" dirty="0" err="1">
                <a:solidFill>
                  <a:schemeClr val="tx1"/>
                </a:solidFill>
                <a:latin typeface="+mn-lt"/>
                <a:ea typeface="+mn-ea"/>
                <a:cs typeface="+mn-cs"/>
              </a:rPr>
              <a:t>hkr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clsid</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VersionIndependentProgID</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Foreach ($</a:t>
            </a:r>
            <a:r>
              <a:rPr lang="en-US" sz="1200" kern="1200" dirty="0" err="1">
                <a:solidFill>
                  <a:schemeClr val="tx1"/>
                </a:solidFill>
                <a:latin typeface="+mn-lt"/>
                <a:ea typeface="+mn-ea"/>
                <a:cs typeface="+mn-cs"/>
              </a:rPr>
              <a:t>ComObjectInterface</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ComObject</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ComObjectInterfaceName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ComObjectInterface.GetValue</a:t>
            </a:r>
            <a:r>
              <a:rPr lang="en-US" sz="1200" kern="1200" dirty="0">
                <a:solidFill>
                  <a:schemeClr val="tx1"/>
                </a:solidFill>
                <a:latin typeface="+mn-lt"/>
                <a:ea typeface="+mn-ea"/>
                <a:cs typeface="+mn-cs"/>
              </a:rPr>
              <a:t>($Null)</a:t>
            </a:r>
          </a:p>
          <a:p>
            <a:r>
              <a:rPr lang="en-US" sz="1200" kern="1200" dirty="0">
                <a:solidFill>
                  <a:schemeClr val="tx1"/>
                </a:solidFill>
                <a:latin typeface="+mn-lt"/>
                <a:ea typeface="+mn-ea"/>
                <a:cs typeface="+mn-cs"/>
              </a:rPr>
              <a:t>    New-object -</a:t>
            </a:r>
            <a:r>
              <a:rPr lang="en-US" sz="1200" kern="1200" dirty="0" err="1">
                <a:solidFill>
                  <a:schemeClr val="tx1"/>
                </a:solidFill>
                <a:latin typeface="+mn-lt"/>
                <a:ea typeface="+mn-ea"/>
                <a:cs typeface="+mn-cs"/>
              </a:rPr>
              <a:t>ComObject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ComObjectInterfaceName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7B05CAA-7DFD-4456-A943-C499583EE113}" type="slidenum">
              <a:rPr lang="en-US" smtClean="0"/>
              <a:t>11</a:t>
            </a:fld>
            <a:endParaRPr lang="en-US"/>
          </a:p>
        </p:txBody>
      </p:sp>
    </p:spTree>
    <p:extLst>
      <p:ext uri="{BB962C8B-B14F-4D97-AF65-F5344CB8AC3E}">
        <p14:creationId xmlns:p14="http://schemas.microsoft.com/office/powerpoint/2010/main" val="182339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12</a:t>
            </a:fld>
            <a:endParaRPr lang="en-US"/>
          </a:p>
        </p:txBody>
      </p:sp>
    </p:spTree>
    <p:extLst>
      <p:ext uri="{BB962C8B-B14F-4D97-AF65-F5344CB8AC3E}">
        <p14:creationId xmlns:p14="http://schemas.microsoft.com/office/powerpoint/2010/main" val="178446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7B05CAA-7DFD-4456-A943-C499583EE113}" type="slidenum">
              <a:rPr lang="en-US" smtClean="0"/>
              <a:t>13</a:t>
            </a:fld>
            <a:endParaRPr lang="en-US"/>
          </a:p>
        </p:txBody>
      </p:sp>
    </p:spTree>
    <p:extLst>
      <p:ext uri="{BB962C8B-B14F-4D97-AF65-F5344CB8AC3E}">
        <p14:creationId xmlns:p14="http://schemas.microsoft.com/office/powerpoint/2010/main" val="12140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B05CAA-7DFD-4456-A943-C499583EE113}" type="slidenum">
              <a:rPr lang="en-US" smtClean="0"/>
              <a:t>14</a:t>
            </a:fld>
            <a:endParaRPr lang="en-US"/>
          </a:p>
        </p:txBody>
      </p:sp>
    </p:spTree>
    <p:extLst>
      <p:ext uri="{BB962C8B-B14F-4D97-AF65-F5344CB8AC3E}">
        <p14:creationId xmlns:p14="http://schemas.microsoft.com/office/powerpoint/2010/main" val="5185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You know what they say about standards…</a:t>
            </a:r>
          </a:p>
          <a:p>
            <a:endParaRPr lang="en-US" b="1"/>
          </a:p>
          <a:p>
            <a:r>
              <a:rPr lang="en-US" b="1"/>
              <a:t>Desktop Management Task Force MS was a member included tons of industry leaders, needed to solve the need of how to manage desktops </a:t>
            </a:r>
            <a:r>
              <a:rPr lang="en-US" b="1" err="1"/>
              <a:t>en</a:t>
            </a:r>
            <a:r>
              <a:rPr lang="en-US" b="1"/>
              <a:t> masses</a:t>
            </a:r>
          </a:p>
          <a:p>
            <a:endParaRPr lang="en-US" b="1"/>
          </a:p>
          <a:p>
            <a:endParaRPr lang="en-US" b="1"/>
          </a:p>
          <a:p>
            <a:endParaRPr lang="en-US" b="1"/>
          </a:p>
          <a:p>
            <a:r>
              <a:rPr lang="en-US" b="1"/>
              <a:t>Amusingly there is still a tool in windows which references this ancient heritage,</a:t>
            </a:r>
          </a:p>
          <a:p>
            <a:endParaRPr lang="en-US" b="1"/>
          </a:p>
          <a:p>
            <a:r>
              <a:rPr lang="en-US" sz="1200" b="0" i="0" kern="1200">
                <a:solidFill>
                  <a:schemeClr val="tx1"/>
                </a:solidFill>
                <a:effectLst/>
                <a:latin typeface="+mn-lt"/>
                <a:ea typeface="+mn-ea"/>
                <a:cs typeface="+mn-cs"/>
              </a:rPr>
              <a:t>Windows Server 2012 and Windows 8 saw Microsoft make some changes to WMI by aligning it with CIMv2 and moving to WS-MAN for remote connections. Because WS-MAN is a HTTP-based protocol, it is more firewall friendly than DCOM. Although it’s worth noting that the updated WMI stack can be accessed using DCOM for backwards compatibility.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PowerShell Core doesn’t even have them the WMI cmdlets</a:t>
            </a:r>
            <a:endParaRPr lang="en-US" b="1"/>
          </a:p>
        </p:txBody>
      </p:sp>
      <p:sp>
        <p:nvSpPr>
          <p:cNvPr id="4" name="Slide Number Placeholder 3"/>
          <p:cNvSpPr>
            <a:spLocks noGrp="1"/>
          </p:cNvSpPr>
          <p:nvPr>
            <p:ph type="sldNum" sz="quarter" idx="5"/>
          </p:nvPr>
        </p:nvSpPr>
        <p:spPr/>
        <p:txBody>
          <a:bodyPr/>
          <a:lstStyle/>
          <a:p>
            <a:fld id="{C7B05CAA-7DFD-4456-A943-C499583EE113}" type="slidenum">
              <a:rPr lang="en-US" smtClean="0"/>
              <a:t>15</a:t>
            </a:fld>
            <a:endParaRPr lang="en-US"/>
          </a:p>
        </p:txBody>
      </p:sp>
    </p:spTree>
    <p:extLst>
      <p:ext uri="{BB962C8B-B14F-4D97-AF65-F5344CB8AC3E}">
        <p14:creationId xmlns:p14="http://schemas.microsoft.com/office/powerpoint/2010/main" val="90333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fld id="{C7B05CAA-7DFD-4456-A943-C499583EE113}" type="slidenum">
              <a:rPr lang="en-US" smtClean="0"/>
              <a:t>16</a:t>
            </a:fld>
            <a:endParaRPr lang="en-US"/>
          </a:p>
        </p:txBody>
      </p:sp>
    </p:spTree>
    <p:extLst>
      <p:ext uri="{BB962C8B-B14F-4D97-AF65-F5344CB8AC3E}">
        <p14:creationId xmlns:p14="http://schemas.microsoft.com/office/powerpoint/2010/main" val="3195356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10.sv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3.xml"/><Relationship Id="rId4" Type="http://schemas.openxmlformats.org/officeDocument/2006/relationships/image" Target="../media/image4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Master" Target="../slideMasters/slideMaster3.xml"/><Relationship Id="rId5" Type="http://schemas.openxmlformats.org/officeDocument/2006/relationships/image" Target="../media/image47.jpg"/><Relationship Id="rId4" Type="http://schemas.openxmlformats.org/officeDocument/2006/relationships/image" Target="../media/image4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63B4AED-790C-4010-9C1A-F14EBD01C68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#2 Info</a:t>
            </a:r>
          </a:p>
          <a:p>
            <a:pPr lvl="0"/>
            <a:endParaRPr lang="en-US"/>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DE58B8F-8729-44E6-A242-BE1099FAE38D}"/>
              </a:ext>
            </a:extLst>
          </p:cNvPr>
          <p:cNvPicPr>
            <a:picLocks noChangeAspect="1"/>
          </p:cNvPicPr>
          <p:nvPr userDrawn="1"/>
        </p:nvPicPr>
        <p:blipFill>
          <a:blip r:embed="rId5"/>
          <a:stretch>
            <a:fillRect/>
          </a:stretch>
        </p:blipFill>
        <p:spPr>
          <a:xfrm>
            <a:off x="470529" y="5610135"/>
            <a:ext cx="1587859" cy="793930"/>
          </a:xfrm>
          <a:prstGeom prst="rect">
            <a:avLst/>
          </a:prstGeom>
        </p:spPr>
      </p:pic>
      <p:pic>
        <p:nvPicPr>
          <p:cNvPr id="11" name="Picture 10">
            <a:extLst>
              <a:ext uri="{FF2B5EF4-FFF2-40B4-BE49-F238E27FC236}">
                <a16:creationId xmlns:a16="http://schemas.microsoft.com/office/drawing/2014/main" id="{98EB5E34-9E50-467B-B0FA-8A4219521EB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23406"/>
          <a:stretch/>
        </p:blipFill>
        <p:spPr>
          <a:xfrm>
            <a:off x="2319816" y="5785306"/>
            <a:ext cx="1853258" cy="443588"/>
          </a:xfrm>
          <a:prstGeom prst="rect">
            <a:avLst/>
          </a:prstGeom>
        </p:spPr>
      </p:pic>
      <p:pic>
        <p:nvPicPr>
          <p:cNvPr id="12" name="Picture 8" descr="Image result for vmware logo transparent background">
            <a:extLst>
              <a:ext uri="{FF2B5EF4-FFF2-40B4-BE49-F238E27FC236}">
                <a16:creationId xmlns:a16="http://schemas.microsoft.com/office/drawing/2014/main" id="{385A393A-BE35-45E0-BB99-7B6E411BAE5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434502" y="5841201"/>
            <a:ext cx="2035562" cy="3317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D3F8AEA-C7AA-4C4D-BF18-501B07A2A0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093198" y="5514072"/>
            <a:ext cx="981305" cy="978362"/>
          </a:xfrm>
          <a:prstGeom prst="rect">
            <a:avLst/>
          </a:prstGeom>
        </p:spPr>
      </p:pic>
      <p:pic>
        <p:nvPicPr>
          <p:cNvPr id="18" name="Picture 17">
            <a:extLst>
              <a:ext uri="{FF2B5EF4-FFF2-40B4-BE49-F238E27FC236}">
                <a16:creationId xmlns:a16="http://schemas.microsoft.com/office/drawing/2014/main" id="{0B11A7DB-7549-441E-9C67-8FBFD8809F2D}"/>
              </a:ext>
            </a:extLst>
          </p:cNvPr>
          <p:cNvPicPr>
            <a:picLocks noChangeAspect="1"/>
          </p:cNvPicPr>
          <p:nvPr userDrawn="1"/>
        </p:nvPicPr>
        <p:blipFill>
          <a:blip r:embed="rId9"/>
          <a:stretch>
            <a:fillRect/>
          </a:stretch>
        </p:blipFill>
        <p:spPr>
          <a:xfrm>
            <a:off x="9454905" y="5767794"/>
            <a:ext cx="2208280" cy="470917"/>
          </a:xfrm>
          <a:prstGeom prst="rect">
            <a:avLst/>
          </a:prstGeom>
        </p:spPr>
      </p:pic>
      <p:pic>
        <p:nvPicPr>
          <p:cNvPr id="4" name="Graphic 3">
            <a:extLst>
              <a:ext uri="{FF2B5EF4-FFF2-40B4-BE49-F238E27FC236}">
                <a16:creationId xmlns:a16="http://schemas.microsoft.com/office/drawing/2014/main" id="{03C5600B-C658-4EB2-B1A0-8597C04AD12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758401" y="5506793"/>
            <a:ext cx="981306" cy="981306"/>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nsolas" panose="020B06090202040302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16"/>
          <p:cNvSpPr>
            <a:spLocks noGrp="1"/>
          </p:cNvSpPr>
          <p:nvPr>
            <p:ph type="body" sz="quarter" idx="14"/>
          </p:nvPr>
        </p:nvSpPr>
        <p:spPr>
          <a:xfrm>
            <a:off x="762001" y="1612293"/>
            <a:ext cx="2696056" cy="375110"/>
          </a:xfrm>
        </p:spPr>
        <p:txBody>
          <a:bodyPr>
            <a:noAutofit/>
          </a:bodyPr>
          <a:lstStyle>
            <a:lvl1pPr marL="0" indent="0" algn="r">
              <a:defRPr sz="2400"/>
            </a:lvl1pPr>
          </a:lstStyle>
          <a:p>
            <a:pPr lvl="0"/>
            <a:r>
              <a:rPr lang="en-US" dirty="0"/>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Text Placeholder 16"/>
          <p:cNvSpPr>
            <a:spLocks noGrp="1"/>
          </p:cNvSpPr>
          <p:nvPr>
            <p:ph type="body" sz="quarter" idx="15"/>
          </p:nvPr>
        </p:nvSpPr>
        <p:spPr>
          <a:xfrm>
            <a:off x="762001" y="2845347"/>
            <a:ext cx="2696056" cy="375110"/>
          </a:xfrm>
        </p:spPr>
        <p:txBody>
          <a:bodyPr>
            <a:noAutofit/>
          </a:bodyPr>
          <a:lstStyle>
            <a:lvl1pPr marL="0" indent="0" algn="r">
              <a:defRPr sz="2400"/>
            </a:lvl1pPr>
          </a:lstStyle>
          <a:p>
            <a:pPr lvl="0"/>
            <a:r>
              <a:rPr lang="en-US" dirty="0"/>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ext Placeholder 16"/>
          <p:cNvSpPr>
            <a:spLocks noGrp="1"/>
          </p:cNvSpPr>
          <p:nvPr>
            <p:ph type="body" sz="quarter" idx="16"/>
          </p:nvPr>
        </p:nvSpPr>
        <p:spPr>
          <a:xfrm>
            <a:off x="762001" y="4078401"/>
            <a:ext cx="2696056" cy="375110"/>
          </a:xfrm>
        </p:spPr>
        <p:txBody>
          <a:bodyPr>
            <a:noAutofit/>
          </a:bodyPr>
          <a:lstStyle>
            <a:lvl1pPr marL="0" indent="0" algn="r">
              <a:defRPr sz="2400"/>
            </a:lvl1pPr>
          </a:lstStyle>
          <a:p>
            <a:pPr lvl="0"/>
            <a:r>
              <a:rPr lang="en-US" dirty="0"/>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Text Placeholder 16"/>
          <p:cNvSpPr>
            <a:spLocks noGrp="1"/>
          </p:cNvSpPr>
          <p:nvPr>
            <p:ph type="body" sz="quarter" idx="17"/>
          </p:nvPr>
        </p:nvSpPr>
        <p:spPr>
          <a:xfrm>
            <a:off x="762001" y="5311455"/>
            <a:ext cx="2696056" cy="375110"/>
          </a:xfrm>
        </p:spPr>
        <p:txBody>
          <a:bodyPr>
            <a:noAutofit/>
          </a:bodyPr>
          <a:lstStyle>
            <a:lvl1pPr marL="0" indent="0" algn="r">
              <a:defRPr sz="2400"/>
            </a:lvl1pPr>
          </a:lstStyle>
          <a:p>
            <a:pPr lvl="0"/>
            <a:r>
              <a:rPr lang="en-US" dirty="0"/>
              <a:t>Edit Master text styles</a:t>
            </a:r>
          </a:p>
        </p:txBody>
      </p:sp>
      <p:sp>
        <p:nvSpPr>
          <p:cNvPr id="42" name="Text Placeholder 41"/>
          <p:cNvSpPr>
            <a:spLocks noGrp="1"/>
          </p:cNvSpPr>
          <p:nvPr>
            <p:ph type="body" sz="quarter" idx="18"/>
          </p:nvPr>
        </p:nvSpPr>
        <p:spPr>
          <a:xfrm>
            <a:off x="8478981" y="412862"/>
            <a:ext cx="3570591"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dirty="0"/>
              <a:t>Edit Master text styles</a:t>
            </a:r>
          </a:p>
        </p:txBody>
      </p:sp>
      <p:sp>
        <p:nvSpPr>
          <p:cNvPr id="43" name="Text Placeholder 41"/>
          <p:cNvSpPr>
            <a:spLocks noGrp="1"/>
          </p:cNvSpPr>
          <p:nvPr>
            <p:ph type="body" sz="quarter" idx="19"/>
          </p:nvPr>
        </p:nvSpPr>
        <p:spPr>
          <a:xfrm>
            <a:off x="95318" y="412862"/>
            <a:ext cx="3362738"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dirty="0"/>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4508" y="1465729"/>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8056" y="3904389"/>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494632" y="517081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424028" y="2539191"/>
            <a:ext cx="1005840" cy="1005840"/>
          </a:xfrm>
          <a:prstGeom prst="rect">
            <a:avLst/>
          </a:prstGeom>
        </p:spPr>
      </p:pic>
      <p:sp>
        <p:nvSpPr>
          <p:cNvPr id="17" name="Text Placeholder 16"/>
          <p:cNvSpPr>
            <a:spLocks noGrp="1"/>
          </p:cNvSpPr>
          <p:nvPr>
            <p:ph type="body" sz="quarter" idx="10"/>
          </p:nvPr>
        </p:nvSpPr>
        <p:spPr>
          <a:xfrm>
            <a:off x="8418505" y="1612293"/>
            <a:ext cx="3001969"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8478981" y="2845347"/>
            <a:ext cx="2941493" cy="375110"/>
          </a:xfrm>
        </p:spPr>
        <p:txBody>
          <a:bodyPr>
            <a:noAutofit/>
          </a:bodyPr>
          <a:lstStyle>
            <a:lvl1pPr marL="0" indent="0">
              <a:defRPr sz="2400"/>
            </a:lvl1pPr>
          </a:lstStyle>
          <a:p>
            <a:pPr lvl="0"/>
            <a:r>
              <a:rPr lang="en-US" dirty="0"/>
              <a:t>Edit Master text styles</a:t>
            </a:r>
          </a:p>
        </p:txBody>
      </p:sp>
      <p:sp>
        <p:nvSpPr>
          <p:cNvPr id="21" name="Text Placeholder 16"/>
          <p:cNvSpPr>
            <a:spLocks noGrp="1"/>
          </p:cNvSpPr>
          <p:nvPr>
            <p:ph type="body" sz="quarter" idx="12"/>
          </p:nvPr>
        </p:nvSpPr>
        <p:spPr>
          <a:xfrm>
            <a:off x="8471275" y="4078401"/>
            <a:ext cx="2949199" cy="375110"/>
          </a:xfrm>
        </p:spPr>
        <p:txBody>
          <a:bodyPr>
            <a:noAutofit/>
          </a:bodyPr>
          <a:lstStyle>
            <a:lvl1pPr marL="0" indent="0">
              <a:defRPr sz="2400"/>
            </a:lvl1pPr>
          </a:lstStyle>
          <a:p>
            <a:pPr lvl="0"/>
            <a:r>
              <a:rPr lang="en-US" dirty="0"/>
              <a:t>Edit Master text styles</a:t>
            </a:r>
          </a:p>
        </p:txBody>
      </p:sp>
      <p:sp>
        <p:nvSpPr>
          <p:cNvPr id="23" name="Text Placeholder 16"/>
          <p:cNvSpPr>
            <a:spLocks noGrp="1"/>
          </p:cNvSpPr>
          <p:nvPr>
            <p:ph type="body" sz="quarter" idx="13"/>
          </p:nvPr>
        </p:nvSpPr>
        <p:spPr>
          <a:xfrm>
            <a:off x="8418505" y="5311455"/>
            <a:ext cx="3001969" cy="375110"/>
          </a:xfrm>
        </p:spPr>
        <p:txBody>
          <a:bodyPr>
            <a:noAutofit/>
          </a:bodyPr>
          <a:lstStyle>
            <a:lvl1pPr marL="0" indent="0">
              <a:defRPr sz="2400"/>
            </a:lvl1pPr>
          </a:lstStyle>
          <a:p>
            <a:pPr lvl="0"/>
            <a:r>
              <a:rPr lang="en-US" dirty="0"/>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29943" y="204463"/>
            <a:ext cx="937784" cy="937784"/>
          </a:xfrm>
          <a:prstGeom prst="rect">
            <a:avLst/>
          </a:prstGeom>
        </p:spPr>
      </p:pic>
      <p:pic>
        <p:nvPicPr>
          <p:cNvPr id="38" name="Picture 37">
            <a:extLst>
              <a:ext uri="{FF2B5EF4-FFF2-40B4-BE49-F238E27FC236}">
                <a16:creationId xmlns:a16="http://schemas.microsoft.com/office/drawing/2014/main" id="{57FCF888-68D4-4035-8EAB-63EE663B582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458056" y="228600"/>
            <a:ext cx="937784" cy="937784"/>
          </a:xfrm>
          <a:prstGeom prst="rect">
            <a:avLst/>
          </a:prstGeom>
        </p:spPr>
      </p:pic>
      <p:sp>
        <p:nvSpPr>
          <p:cNvPr id="39" name="Text Placeholder 41">
            <a:extLst>
              <a:ext uri="{FF2B5EF4-FFF2-40B4-BE49-F238E27FC236}">
                <a16:creationId xmlns:a16="http://schemas.microsoft.com/office/drawing/2014/main" id="{F8394E2D-BCF6-43CE-A2C4-BB4926B683DD}"/>
              </a:ext>
            </a:extLst>
          </p:cNvPr>
          <p:cNvSpPr>
            <a:spLocks noGrp="1"/>
          </p:cNvSpPr>
          <p:nvPr>
            <p:ph type="body" sz="quarter" idx="20"/>
          </p:nvPr>
        </p:nvSpPr>
        <p:spPr>
          <a:xfrm>
            <a:off x="4414631" y="369570"/>
            <a:ext cx="3362738"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dirty="0"/>
              <a:t>Edit Master text styles</a:t>
            </a:r>
          </a:p>
        </p:txBody>
      </p:sp>
      <p:pic>
        <p:nvPicPr>
          <p:cNvPr id="40" name="Picture 39">
            <a:extLst>
              <a:ext uri="{FF2B5EF4-FFF2-40B4-BE49-F238E27FC236}">
                <a16:creationId xmlns:a16="http://schemas.microsoft.com/office/drawing/2014/main" id="{7737B981-E276-42F7-8D9C-805A7DEC0B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26395" y="1395529"/>
            <a:ext cx="744880" cy="744880"/>
          </a:xfrm>
          <a:prstGeom prst="rect">
            <a:avLst/>
          </a:prstGeom>
        </p:spPr>
      </p:pic>
      <p:pic>
        <p:nvPicPr>
          <p:cNvPr id="41" name="Picture 40">
            <a:extLst>
              <a:ext uri="{FF2B5EF4-FFF2-40B4-BE49-F238E27FC236}">
                <a16:creationId xmlns:a16="http://schemas.microsoft.com/office/drawing/2014/main" id="{A1ED5E9B-4DC9-4B91-99C2-D786C6AD7C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95915" y="2539191"/>
            <a:ext cx="1005840" cy="1005840"/>
          </a:xfrm>
          <a:prstGeom prst="rect">
            <a:avLst/>
          </a:prstGeom>
        </p:spPr>
      </p:pic>
      <p:pic>
        <p:nvPicPr>
          <p:cNvPr id="44" name="Picture 43">
            <a:extLst>
              <a:ext uri="{FF2B5EF4-FFF2-40B4-BE49-F238E27FC236}">
                <a16:creationId xmlns:a16="http://schemas.microsoft.com/office/drawing/2014/main" id="{6B64C38E-2402-49D9-857A-66CBB3A7EA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0885" y="3891117"/>
            <a:ext cx="768096" cy="768096"/>
          </a:xfrm>
          <a:prstGeom prst="rect">
            <a:avLst/>
          </a:prstGeom>
        </p:spPr>
      </p:pic>
      <p:pic>
        <p:nvPicPr>
          <p:cNvPr id="45" name="Picture 44">
            <a:extLst>
              <a:ext uri="{FF2B5EF4-FFF2-40B4-BE49-F238E27FC236}">
                <a16:creationId xmlns:a16="http://schemas.microsoft.com/office/drawing/2014/main" id="{0F6CCCA4-817A-433F-8E38-DB74E9D29F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47461" y="5126768"/>
            <a:ext cx="731520" cy="731520"/>
          </a:xfrm>
          <a:prstGeom prst="rect">
            <a:avLst/>
          </a:prstGeom>
        </p:spPr>
      </p:pic>
      <p:sp>
        <p:nvSpPr>
          <p:cNvPr id="49" name="Text Placeholder 16">
            <a:extLst>
              <a:ext uri="{FF2B5EF4-FFF2-40B4-BE49-F238E27FC236}">
                <a16:creationId xmlns:a16="http://schemas.microsoft.com/office/drawing/2014/main" id="{FBD6FDE8-DC99-4D5B-B1AE-BD49F3E29EED}"/>
              </a:ext>
            </a:extLst>
          </p:cNvPr>
          <p:cNvSpPr>
            <a:spLocks noGrp="1"/>
          </p:cNvSpPr>
          <p:nvPr>
            <p:ph type="body" sz="quarter" idx="21"/>
          </p:nvPr>
        </p:nvSpPr>
        <p:spPr>
          <a:xfrm>
            <a:off x="4615270" y="1580414"/>
            <a:ext cx="2696056" cy="375110"/>
          </a:xfrm>
        </p:spPr>
        <p:txBody>
          <a:bodyPr>
            <a:noAutofit/>
          </a:bodyPr>
          <a:lstStyle>
            <a:lvl1pPr marL="0" indent="0" algn="r">
              <a:defRPr sz="2400"/>
            </a:lvl1pPr>
          </a:lstStyle>
          <a:p>
            <a:pPr lvl="0"/>
            <a:r>
              <a:rPr lang="en-US" dirty="0"/>
              <a:t>Edit Master text styles</a:t>
            </a:r>
          </a:p>
        </p:txBody>
      </p:sp>
      <p:sp>
        <p:nvSpPr>
          <p:cNvPr id="50" name="Text Placeholder 16">
            <a:extLst>
              <a:ext uri="{FF2B5EF4-FFF2-40B4-BE49-F238E27FC236}">
                <a16:creationId xmlns:a16="http://schemas.microsoft.com/office/drawing/2014/main" id="{C92CF8EF-DD5E-469D-AE93-AFBECA292EBA}"/>
              </a:ext>
            </a:extLst>
          </p:cNvPr>
          <p:cNvSpPr>
            <a:spLocks noGrp="1"/>
          </p:cNvSpPr>
          <p:nvPr>
            <p:ph type="body" sz="quarter" idx="22"/>
          </p:nvPr>
        </p:nvSpPr>
        <p:spPr>
          <a:xfrm>
            <a:off x="4615270" y="2767143"/>
            <a:ext cx="2696056" cy="375110"/>
          </a:xfrm>
        </p:spPr>
        <p:txBody>
          <a:bodyPr>
            <a:noAutofit/>
          </a:bodyPr>
          <a:lstStyle>
            <a:lvl1pPr marL="0" indent="0" algn="r">
              <a:defRPr sz="2400"/>
            </a:lvl1pPr>
          </a:lstStyle>
          <a:p>
            <a:pPr lvl="0"/>
            <a:r>
              <a:rPr lang="en-US" dirty="0"/>
              <a:t>Edit Master text styles</a:t>
            </a:r>
          </a:p>
        </p:txBody>
      </p:sp>
      <p:sp>
        <p:nvSpPr>
          <p:cNvPr id="51" name="Text Placeholder 16">
            <a:extLst>
              <a:ext uri="{FF2B5EF4-FFF2-40B4-BE49-F238E27FC236}">
                <a16:creationId xmlns:a16="http://schemas.microsoft.com/office/drawing/2014/main" id="{23192B8E-B083-4E76-9A1B-CB22CEEE25B4}"/>
              </a:ext>
            </a:extLst>
          </p:cNvPr>
          <p:cNvSpPr>
            <a:spLocks noGrp="1"/>
          </p:cNvSpPr>
          <p:nvPr>
            <p:ph type="body" sz="quarter" idx="23"/>
          </p:nvPr>
        </p:nvSpPr>
        <p:spPr>
          <a:xfrm>
            <a:off x="4732586" y="4078401"/>
            <a:ext cx="2696056" cy="375110"/>
          </a:xfrm>
        </p:spPr>
        <p:txBody>
          <a:bodyPr>
            <a:noAutofit/>
          </a:bodyPr>
          <a:lstStyle>
            <a:lvl1pPr marL="0" indent="0" algn="r">
              <a:defRPr sz="2400"/>
            </a:lvl1pPr>
          </a:lstStyle>
          <a:p>
            <a:pPr lvl="0"/>
            <a:r>
              <a:rPr lang="en-US" dirty="0"/>
              <a:t>Edit Master text styles</a:t>
            </a:r>
          </a:p>
        </p:txBody>
      </p:sp>
      <p:sp>
        <p:nvSpPr>
          <p:cNvPr id="53" name="Text Placeholder 16">
            <a:extLst>
              <a:ext uri="{FF2B5EF4-FFF2-40B4-BE49-F238E27FC236}">
                <a16:creationId xmlns:a16="http://schemas.microsoft.com/office/drawing/2014/main" id="{25C7F0BF-FC8B-4386-A7B3-62D1B5EED95E}"/>
              </a:ext>
            </a:extLst>
          </p:cNvPr>
          <p:cNvSpPr>
            <a:spLocks noGrp="1"/>
          </p:cNvSpPr>
          <p:nvPr>
            <p:ph type="body" sz="quarter" idx="24"/>
          </p:nvPr>
        </p:nvSpPr>
        <p:spPr>
          <a:xfrm>
            <a:off x="4715883" y="5325969"/>
            <a:ext cx="2696056" cy="375110"/>
          </a:xfrm>
        </p:spPr>
        <p:txBody>
          <a:bodyPr>
            <a:noAutofit/>
          </a:bodyPr>
          <a:lstStyle>
            <a:lvl1pPr marL="0" indent="0" algn="r">
              <a:defRPr sz="2400"/>
            </a:lvl1pPr>
          </a:lstStyle>
          <a:p>
            <a:pPr lvl="0"/>
            <a:r>
              <a:rPr lang="en-US" dirty="0"/>
              <a:t>Edit Master text styles</a:t>
            </a:r>
          </a:p>
        </p:txBody>
      </p:sp>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Extended Q&amp;A</a:t>
            </a:r>
          </a:p>
        </p:txBody>
      </p:sp>
      <p:pic>
        <p:nvPicPr>
          <p:cNvPr id="7" name="Picture 6">
            <a:extLst>
              <a:ext uri="{FF2B5EF4-FFF2-40B4-BE49-F238E27FC236}">
                <a16:creationId xmlns:a16="http://schemas.microsoft.com/office/drawing/2014/main" id="{25E7D743-987E-4F12-B73E-BB41A31AC694}"/>
              </a:ext>
            </a:extLst>
          </p:cNvPr>
          <p:cNvPicPr>
            <a:picLocks noChangeAspect="1"/>
          </p:cNvPicPr>
          <p:nvPr userDrawn="1"/>
        </p:nvPicPr>
        <p:blipFill>
          <a:blip r:embed="rId2"/>
          <a:stretch>
            <a:fillRect/>
          </a:stretch>
        </p:blipFill>
        <p:spPr>
          <a:xfrm>
            <a:off x="453904" y="3764709"/>
            <a:ext cx="1587859" cy="793930"/>
          </a:xfrm>
          <a:prstGeom prst="rect">
            <a:avLst/>
          </a:prstGeom>
        </p:spPr>
      </p:pic>
      <p:pic>
        <p:nvPicPr>
          <p:cNvPr id="8" name="Picture 7">
            <a:extLst>
              <a:ext uri="{FF2B5EF4-FFF2-40B4-BE49-F238E27FC236}">
                <a16:creationId xmlns:a16="http://schemas.microsoft.com/office/drawing/2014/main" id="{139E8D66-646D-4D0F-858A-702F72CAFF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3406"/>
          <a:stretch/>
        </p:blipFill>
        <p:spPr>
          <a:xfrm>
            <a:off x="2303191" y="3939880"/>
            <a:ext cx="1853258" cy="443588"/>
          </a:xfrm>
          <a:prstGeom prst="rect">
            <a:avLst/>
          </a:prstGeom>
        </p:spPr>
      </p:pic>
      <p:pic>
        <p:nvPicPr>
          <p:cNvPr id="9" name="Picture 8" descr="Image result for vmware logo transparent background">
            <a:extLst>
              <a:ext uri="{FF2B5EF4-FFF2-40B4-BE49-F238E27FC236}">
                <a16:creationId xmlns:a16="http://schemas.microsoft.com/office/drawing/2014/main" id="{A29F66F6-AC43-4754-B9A8-3590AA1BFD6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17877" y="3995775"/>
            <a:ext cx="2035562" cy="3317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D6FB700-3F73-473A-8BBE-5817687FE8F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76573" y="3668646"/>
            <a:ext cx="981305" cy="978362"/>
          </a:xfrm>
          <a:prstGeom prst="rect">
            <a:avLst/>
          </a:prstGeom>
        </p:spPr>
      </p:pic>
      <p:pic>
        <p:nvPicPr>
          <p:cNvPr id="12" name="Picture 11">
            <a:extLst>
              <a:ext uri="{FF2B5EF4-FFF2-40B4-BE49-F238E27FC236}">
                <a16:creationId xmlns:a16="http://schemas.microsoft.com/office/drawing/2014/main" id="{CC127790-C079-4601-89A7-1A3D91045A5A}"/>
              </a:ext>
            </a:extLst>
          </p:cNvPr>
          <p:cNvPicPr>
            <a:picLocks noChangeAspect="1"/>
          </p:cNvPicPr>
          <p:nvPr userDrawn="1"/>
        </p:nvPicPr>
        <p:blipFill>
          <a:blip r:embed="rId6"/>
          <a:stretch>
            <a:fillRect/>
          </a:stretch>
        </p:blipFill>
        <p:spPr>
          <a:xfrm>
            <a:off x="9438280" y="3922368"/>
            <a:ext cx="2208280" cy="470917"/>
          </a:xfrm>
          <a:prstGeom prst="rect">
            <a:avLst/>
          </a:prstGeom>
        </p:spPr>
      </p:pic>
      <p:pic>
        <p:nvPicPr>
          <p:cNvPr id="13" name="Picture 12">
            <a:extLst>
              <a:ext uri="{FF2B5EF4-FFF2-40B4-BE49-F238E27FC236}">
                <a16:creationId xmlns:a16="http://schemas.microsoft.com/office/drawing/2014/main" id="{64C4D5D1-6BB6-4047-8453-044D9395B00C}"/>
              </a:ext>
            </a:extLst>
          </p:cNvPr>
          <p:cNvPicPr>
            <a:picLocks noChangeAspect="1"/>
          </p:cNvPicPr>
          <p:nvPr userDrawn="1"/>
        </p:nvPicPr>
        <p:blipFill>
          <a:blip r:embed="rId7"/>
          <a:stretch>
            <a:fillRect/>
          </a:stretch>
        </p:blipFill>
        <p:spPr>
          <a:xfrm>
            <a:off x="458907" y="4795480"/>
            <a:ext cx="2090805" cy="925574"/>
          </a:xfrm>
          <a:prstGeom prst="rect">
            <a:avLst/>
          </a:prstGeom>
        </p:spPr>
      </p:pic>
      <p:pic>
        <p:nvPicPr>
          <p:cNvPr id="14" name="Picture 13">
            <a:extLst>
              <a:ext uri="{FF2B5EF4-FFF2-40B4-BE49-F238E27FC236}">
                <a16:creationId xmlns:a16="http://schemas.microsoft.com/office/drawing/2014/main" id="{528E5BBD-B4F7-4EAF-B7A2-5F1834C40328}"/>
              </a:ext>
            </a:extLst>
          </p:cNvPr>
          <p:cNvPicPr>
            <a:picLocks noChangeAspect="1"/>
          </p:cNvPicPr>
          <p:nvPr userDrawn="1"/>
        </p:nvPicPr>
        <p:blipFill>
          <a:blip r:embed="rId8"/>
          <a:stretch>
            <a:fillRect/>
          </a:stretch>
        </p:blipFill>
        <p:spPr>
          <a:xfrm>
            <a:off x="3387001" y="5032094"/>
            <a:ext cx="2061751" cy="577559"/>
          </a:xfrm>
          <a:prstGeom prst="rect">
            <a:avLst/>
          </a:prstGeom>
        </p:spPr>
      </p:pic>
      <p:pic>
        <p:nvPicPr>
          <p:cNvPr id="15" name="Picture 14">
            <a:extLst>
              <a:ext uri="{FF2B5EF4-FFF2-40B4-BE49-F238E27FC236}">
                <a16:creationId xmlns:a16="http://schemas.microsoft.com/office/drawing/2014/main" id="{A2D6164A-4353-4475-97B6-B68F71370314}"/>
              </a:ext>
            </a:extLst>
          </p:cNvPr>
          <p:cNvPicPr>
            <a:picLocks noChangeAspect="1"/>
          </p:cNvPicPr>
          <p:nvPr userDrawn="1"/>
        </p:nvPicPr>
        <p:blipFill>
          <a:blip r:embed="rId9"/>
          <a:stretch>
            <a:fillRect/>
          </a:stretch>
        </p:blipFill>
        <p:spPr>
          <a:xfrm>
            <a:off x="6286041" y="5059000"/>
            <a:ext cx="1916152" cy="523748"/>
          </a:xfrm>
          <a:prstGeom prst="rect">
            <a:avLst/>
          </a:prstGeom>
        </p:spPr>
      </p:pic>
      <p:pic>
        <p:nvPicPr>
          <p:cNvPr id="3" name="Picture 2">
            <a:extLst>
              <a:ext uri="{FF2B5EF4-FFF2-40B4-BE49-F238E27FC236}">
                <a16:creationId xmlns:a16="http://schemas.microsoft.com/office/drawing/2014/main" id="{661BA3DE-3704-46EA-9E09-E5C6176FD408}"/>
              </a:ext>
            </a:extLst>
          </p:cNvPr>
          <p:cNvPicPr>
            <a:picLocks noChangeAspect="1"/>
          </p:cNvPicPr>
          <p:nvPr userDrawn="1"/>
        </p:nvPicPr>
        <p:blipFill>
          <a:blip r:embed="rId10"/>
          <a:stretch>
            <a:fillRect/>
          </a:stretch>
        </p:blipFill>
        <p:spPr>
          <a:xfrm>
            <a:off x="9067482" y="5085415"/>
            <a:ext cx="2259229" cy="470918"/>
          </a:xfrm>
          <a:prstGeom prst="rect">
            <a:avLst/>
          </a:prstGeom>
        </p:spPr>
      </p:pic>
      <p:pic>
        <p:nvPicPr>
          <p:cNvPr id="17" name="Picture 16">
            <a:extLst>
              <a:ext uri="{FF2B5EF4-FFF2-40B4-BE49-F238E27FC236}">
                <a16:creationId xmlns:a16="http://schemas.microsoft.com/office/drawing/2014/main" id="{90457537-FE5E-46B3-A32B-CA4F21E57917}"/>
              </a:ext>
            </a:extLst>
          </p:cNvPr>
          <p:cNvPicPr>
            <a:picLocks noChangeAspect="1"/>
          </p:cNvPicPr>
          <p:nvPr userDrawn="1"/>
        </p:nvPicPr>
        <p:blipFill>
          <a:blip r:embed="rId11"/>
          <a:stretch>
            <a:fillRect/>
          </a:stretch>
        </p:blipFill>
        <p:spPr>
          <a:xfrm>
            <a:off x="2189201" y="5782724"/>
            <a:ext cx="1685421" cy="640991"/>
          </a:xfrm>
          <a:prstGeom prst="rect">
            <a:avLst/>
          </a:prstGeom>
        </p:spPr>
      </p:pic>
      <p:pic>
        <p:nvPicPr>
          <p:cNvPr id="18" name="Picture 17">
            <a:extLst>
              <a:ext uri="{FF2B5EF4-FFF2-40B4-BE49-F238E27FC236}">
                <a16:creationId xmlns:a16="http://schemas.microsoft.com/office/drawing/2014/main" id="{1DE56BEE-EA54-4E24-A440-8EE92C8CEB84}"/>
              </a:ext>
            </a:extLst>
          </p:cNvPr>
          <p:cNvPicPr>
            <a:picLocks noChangeAspect="1"/>
          </p:cNvPicPr>
          <p:nvPr userDrawn="1"/>
        </p:nvPicPr>
        <p:blipFill>
          <a:blip r:embed="rId12"/>
          <a:stretch>
            <a:fillRect/>
          </a:stretch>
        </p:blipFill>
        <p:spPr>
          <a:xfrm>
            <a:off x="5351885" y="5994191"/>
            <a:ext cx="1349686" cy="441074"/>
          </a:xfrm>
          <a:prstGeom prst="rect">
            <a:avLst/>
          </a:prstGeom>
        </p:spPr>
      </p:pic>
      <p:pic>
        <p:nvPicPr>
          <p:cNvPr id="20" name="Picture 19">
            <a:extLst>
              <a:ext uri="{FF2B5EF4-FFF2-40B4-BE49-F238E27FC236}">
                <a16:creationId xmlns:a16="http://schemas.microsoft.com/office/drawing/2014/main" id="{255F39D8-E71B-4F4C-8029-3EBE279CC6E6}"/>
              </a:ext>
            </a:extLst>
          </p:cNvPr>
          <p:cNvPicPr>
            <a:picLocks noChangeAspect="1"/>
          </p:cNvPicPr>
          <p:nvPr userDrawn="1"/>
        </p:nvPicPr>
        <p:blipFill>
          <a:blip r:embed="rId13"/>
          <a:stretch>
            <a:fillRect/>
          </a:stretch>
        </p:blipFill>
        <p:spPr>
          <a:xfrm>
            <a:off x="8317380" y="5870214"/>
            <a:ext cx="1327512" cy="466009"/>
          </a:xfrm>
          <a:prstGeom prst="rect">
            <a:avLst/>
          </a:prstGeom>
        </p:spPr>
      </p:pic>
      <p:pic>
        <p:nvPicPr>
          <p:cNvPr id="22" name="Graphic 21">
            <a:extLst>
              <a:ext uri="{FF2B5EF4-FFF2-40B4-BE49-F238E27FC236}">
                <a16:creationId xmlns:a16="http://schemas.microsoft.com/office/drawing/2014/main" id="{6F851FEC-3DDC-4773-8B71-E743E8AA625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774353" y="3668646"/>
            <a:ext cx="981305" cy="981305"/>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54521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8568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4000" b="1"/>
            </a:lvl1pPr>
          </a:lstStyle>
          <a:p>
            <a:r>
              <a:rPr lang="en-US"/>
              <a:t>Click to edit Master title style</a:t>
            </a:r>
          </a:p>
        </p:txBody>
      </p:sp>
      <p:sp>
        <p:nvSpPr>
          <p:cNvPr id="3" name="Subtitle 2"/>
          <p:cNvSpPr>
            <a:spLocks noGrp="1"/>
          </p:cNvSpPr>
          <p:nvPr>
            <p:ph type="subTitle" idx="1"/>
          </p:nvPr>
        </p:nvSpPr>
        <p:spPr>
          <a:xfrm>
            <a:off x="973665" y="3792539"/>
            <a:ext cx="10242552"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pic>
        <p:nvPicPr>
          <p:cNvPr id="1026"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9550400" y="6350794"/>
            <a:ext cx="2133600" cy="371475"/>
          </a:xfrm>
          <a:prstGeom prst="rect">
            <a:avLst/>
          </a:prstGeom>
          <a:noFill/>
        </p:spPr>
      </p:pic>
      <p:sp>
        <p:nvSpPr>
          <p:cNvPr id="6" name="Text Placeholder 5"/>
          <p:cNvSpPr>
            <a:spLocks noGrp="1"/>
          </p:cNvSpPr>
          <p:nvPr>
            <p:ph type="body" sz="quarter" idx="10" hasCustomPrompt="1"/>
          </p:nvPr>
        </p:nvSpPr>
        <p:spPr>
          <a:xfrm>
            <a:off x="508000" y="323851"/>
            <a:ext cx="3616325" cy="276999"/>
          </a:xfrm>
        </p:spPr>
        <p:txBody>
          <a:bodyPr/>
          <a:lstStyle>
            <a:lvl1pPr marL="0" indent="0">
              <a:buNone/>
              <a:defRPr sz="2000" baseline="0"/>
            </a:lvl1pPr>
          </a:lstStyle>
          <a:p>
            <a:pPr lvl="0"/>
            <a:r>
              <a:rPr lang="en-US"/>
              <a:t>Session Code:</a:t>
            </a:r>
          </a:p>
        </p:txBody>
      </p:sp>
    </p:spTree>
    <p:extLst>
      <p:ext uri="{BB962C8B-B14F-4D97-AF65-F5344CB8AC3E}">
        <p14:creationId xmlns:p14="http://schemas.microsoft.com/office/powerpoint/2010/main" val="12338928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6684" y="686053"/>
            <a:ext cx="9390944" cy="1523494"/>
          </a:xfrm>
        </p:spPr>
        <p:txBody>
          <a:bodyPr anchor="ctr" anchorCtr="0">
            <a:noAutofit/>
          </a:bodyPr>
          <a:lstStyle>
            <a:lvl1pPr>
              <a:lnSpc>
                <a:spcPct val="90000"/>
              </a:lnSpc>
              <a:defRPr sz="4000" b="1"/>
            </a:lvl1pPr>
          </a:lstStyle>
          <a:p>
            <a:r>
              <a:rPr lang="en-US"/>
              <a:t>Click to edit Master title style</a:t>
            </a:r>
          </a:p>
        </p:txBody>
      </p:sp>
      <p:sp>
        <p:nvSpPr>
          <p:cNvPr id="3" name="Subtitle 2"/>
          <p:cNvSpPr>
            <a:spLocks noGrp="1"/>
          </p:cNvSpPr>
          <p:nvPr>
            <p:ph type="subTitle" idx="1"/>
          </p:nvPr>
        </p:nvSpPr>
        <p:spPr>
          <a:xfrm>
            <a:off x="1825273" y="3792539"/>
            <a:ext cx="9390944"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a:t>click to…</a:t>
            </a:r>
          </a:p>
        </p:txBody>
      </p:sp>
      <p:pic>
        <p:nvPicPr>
          <p:cNvPr id="5"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9550400" y="6350794"/>
            <a:ext cx="2133600" cy="371475"/>
          </a:xfrm>
          <a:prstGeom prst="rect">
            <a:avLst/>
          </a:prstGeom>
          <a:noFill/>
        </p:spPr>
      </p:pic>
    </p:spTree>
    <p:extLst>
      <p:ext uri="{BB962C8B-B14F-4D97-AF65-F5344CB8AC3E}">
        <p14:creationId xmlns:p14="http://schemas.microsoft.com/office/powerpoint/2010/main" val="11184902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Video etc. &quot;special&quot; slides - With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nip Single Corner Rectangle 5"/>
          <p:cNvSpPr/>
          <p:nvPr/>
        </p:nvSpPr>
        <p:spPr>
          <a:xfrm rot="16200000">
            <a:off x="8877300" y="2019300"/>
            <a:ext cx="2667000" cy="3962400"/>
          </a:xfrm>
          <a:prstGeom prst="snip1Rect">
            <a:avLst/>
          </a:prstGeom>
          <a:solidFill>
            <a:srgbClr val="DBD7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8" name="Straight Connector 7"/>
          <p:cNvCxnSpPr/>
          <p:nvPr/>
        </p:nvCxnSpPr>
        <p:spPr>
          <a:xfrm rot="5400000" flipH="1" flipV="1">
            <a:off x="8128000" y="2413000"/>
            <a:ext cx="609600" cy="812800"/>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839200" y="2514600"/>
            <a:ext cx="3352800" cy="1588"/>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921501" y="4228572"/>
            <a:ext cx="2209800" cy="4233"/>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826684" y="686053"/>
            <a:ext cx="9390944" cy="1523494"/>
          </a:xfrm>
        </p:spPr>
        <p:txBody>
          <a:bodyPr anchor="ctr" anchorCtr="0">
            <a:noAutofit/>
          </a:bodyPr>
          <a:lstStyle>
            <a:lvl1pPr>
              <a:lnSpc>
                <a:spcPct val="90000"/>
              </a:lnSpc>
              <a:defRPr sz="4000" b="1"/>
            </a:lvl1pPr>
          </a:lstStyle>
          <a:p>
            <a:r>
              <a:rPr lang="en-US"/>
              <a:t>Click to edit Master title style</a:t>
            </a:r>
          </a:p>
        </p:txBody>
      </p:sp>
      <p:sp>
        <p:nvSpPr>
          <p:cNvPr id="3" name="Subtitle 2"/>
          <p:cNvSpPr>
            <a:spLocks noGrp="1"/>
          </p:cNvSpPr>
          <p:nvPr>
            <p:ph type="subTitle" idx="1"/>
          </p:nvPr>
        </p:nvSpPr>
        <p:spPr>
          <a:xfrm>
            <a:off x="1825274" y="3792539"/>
            <a:ext cx="6099527"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1" i="1" u="none" strike="noStrike" kern="1200" cap="none" spc="-642" normalizeH="0" baseline="0" noProof="0" dirty="0" smtClean="0">
                <a:ln w="11430"/>
                <a:solidFill>
                  <a:schemeClr val="accent3"/>
                </a:solidFill>
                <a:effectLst/>
                <a:uLnTx/>
                <a:uFillTx/>
                <a:latin typeface="+mj-lt"/>
                <a:ea typeface="+mn-ea"/>
                <a:cs typeface="+mn-cs"/>
              </a:defRPr>
            </a:lvl1pPr>
          </a:lstStyle>
          <a:p>
            <a:pPr lvl="0"/>
            <a:r>
              <a:rPr lang="en-US"/>
              <a:t>click to…</a:t>
            </a:r>
          </a:p>
        </p:txBody>
      </p:sp>
      <p:pic>
        <p:nvPicPr>
          <p:cNvPr id="5" name="Picture 2" descr="\\SERVER3\Restrict\FTP_Root\Clients\White_Whale\5-10153_PDC_Breakout_Support_11-15\Template\Artwork\pdc_logo.png"/>
          <p:cNvPicPr>
            <a:picLocks noChangeAspect="1" noChangeArrowheads="1"/>
          </p:cNvPicPr>
          <p:nvPr/>
        </p:nvPicPr>
        <p:blipFill>
          <a:blip r:embed="rId3"/>
          <a:srcRect/>
          <a:stretch>
            <a:fillRect/>
          </a:stretch>
        </p:blipFill>
        <p:spPr bwMode="auto">
          <a:xfrm>
            <a:off x="9550400" y="6350794"/>
            <a:ext cx="2133600" cy="371475"/>
          </a:xfrm>
          <a:prstGeom prst="rect">
            <a:avLst/>
          </a:prstGeom>
          <a:noFill/>
        </p:spPr>
      </p:pic>
    </p:spTree>
    <p:extLst>
      <p:ext uri="{BB962C8B-B14F-4D97-AF65-F5344CB8AC3E}">
        <p14:creationId xmlns:p14="http://schemas.microsoft.com/office/powerpoint/2010/main" val="14975088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23851"/>
            <a:ext cx="11176000" cy="553998"/>
          </a:xfrm>
        </p:spPr>
        <p:txBody>
          <a:bodyPr/>
          <a:lstStyle/>
          <a:p>
            <a:r>
              <a:rPr lang="en-US"/>
              <a:t>Click to edit Master title style</a:t>
            </a:r>
          </a:p>
        </p:txBody>
      </p:sp>
      <p:sp>
        <p:nvSpPr>
          <p:cNvPr id="5" name="Text Placeholder 4"/>
          <p:cNvSpPr>
            <a:spLocks noGrp="1"/>
          </p:cNvSpPr>
          <p:nvPr>
            <p:ph type="body" sz="quarter" idx="10"/>
          </p:nvPr>
        </p:nvSpPr>
        <p:spPr>
          <a:xfrm>
            <a:off x="508000" y="1447800"/>
            <a:ext cx="11176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40676345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47800"/>
            <a:ext cx="11176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11685458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47800"/>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23207987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794049"/>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272656"/>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2" y="1794049"/>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72656"/>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8195705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410922220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734562" y="6477000"/>
            <a:ext cx="2722879" cy="304800"/>
          </a:xfrm>
          <a:prstGeom prst="rect">
            <a:avLst/>
          </a:prstGeom>
        </p:spPr>
      </p:pic>
    </p:spTree>
    <p:extLst>
      <p:ext uri="{BB962C8B-B14F-4D97-AF65-F5344CB8AC3E}">
        <p14:creationId xmlns:p14="http://schemas.microsoft.com/office/powerpoint/2010/main" val="35684156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 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323851"/>
            <a:ext cx="11176000" cy="553998"/>
          </a:xfrm>
        </p:spPr>
        <p:txBody>
          <a:bodyPr/>
          <a:lstStyle/>
          <a:p>
            <a:r>
              <a:rPr lang="en-US"/>
              <a:t>Click to edit Master title style</a:t>
            </a:r>
          </a:p>
        </p:txBody>
      </p:sp>
      <p:sp>
        <p:nvSpPr>
          <p:cNvPr id="5" name="Text Placeholder 4"/>
          <p:cNvSpPr>
            <a:spLocks noGrp="1"/>
          </p:cNvSpPr>
          <p:nvPr>
            <p:ph type="body" sz="quarter" idx="10"/>
          </p:nvPr>
        </p:nvSpPr>
        <p:spPr>
          <a:xfrm>
            <a:off x="508000" y="1447800"/>
            <a:ext cx="11176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4454564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47800"/>
            <a:ext cx="11176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7221536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47800"/>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28698291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794049"/>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272656"/>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642" y="1794049"/>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72656"/>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1608646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27308131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_Futur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0566400" y="0"/>
            <a:ext cx="16256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a:solidFill>
                  <a:srgbClr val="CDD5E1"/>
                </a:solidFill>
                <a:latin typeface="+mn-lt"/>
                <a:ea typeface="+mn-ea"/>
                <a:cs typeface="+mn-cs"/>
              </a:rPr>
              <a:t>&gt;&gt;FUTURE</a:t>
            </a:r>
          </a:p>
        </p:txBody>
      </p:sp>
    </p:spTree>
    <p:extLst>
      <p:ext uri="{BB962C8B-B14F-4D97-AF65-F5344CB8AC3E}">
        <p14:creationId xmlns:p14="http://schemas.microsoft.com/office/powerpoint/2010/main" val="33439123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ran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Microsoft logo and tagline"/>
          <p:cNvPicPr>
            <a:picLocks noChangeArrowheads="1"/>
          </p:cNvPicPr>
          <p:nvPr/>
        </p:nvPicPr>
        <p:blipFill>
          <a:blip r:embed="rId3"/>
          <a:srcRect/>
          <a:stretch>
            <a:fillRect/>
          </a:stretch>
        </p:blipFill>
        <p:spPr bwMode="black">
          <a:xfrm>
            <a:off x="3033185" y="2895600"/>
            <a:ext cx="6125633" cy="990600"/>
          </a:xfrm>
          <a:prstGeom prst="rect">
            <a:avLst/>
          </a:prstGeom>
          <a:noFill/>
          <a:ln w="9525">
            <a:noFill/>
            <a:miter lim="800000"/>
            <a:headEnd/>
            <a:tailEnd/>
          </a:ln>
        </p:spPr>
      </p:pic>
      <p:pic>
        <p:nvPicPr>
          <p:cNvPr id="3" name="Picture 3" descr="PDClogo_info.png"/>
          <p:cNvPicPr>
            <a:picLocks noChangeAspect="1"/>
          </p:cNvPicPr>
          <p:nvPr/>
        </p:nvPicPr>
        <p:blipFill>
          <a:blip r:embed="rId4"/>
          <a:srcRect/>
          <a:stretch>
            <a:fillRect/>
          </a:stretch>
        </p:blipFill>
        <p:spPr bwMode="auto">
          <a:xfrm>
            <a:off x="9347200" y="228600"/>
            <a:ext cx="2362200" cy="590550"/>
          </a:xfrm>
          <a:prstGeom prst="rect">
            <a:avLst/>
          </a:prstGeom>
          <a:noFill/>
          <a:ln w="9525">
            <a:noFill/>
            <a:miter lim="800000"/>
            <a:headEnd/>
            <a:tailEnd/>
          </a:ln>
        </p:spPr>
      </p:pic>
      <p:sp>
        <p:nvSpPr>
          <p:cNvPr id="4" name="Text Box 3"/>
          <p:cNvSpPr txBox="1">
            <a:spLocks noChangeArrowheads="1"/>
          </p:cNvSpPr>
          <p:nvPr/>
        </p:nvSpPr>
        <p:spPr bwMode="blackWhite">
          <a:xfrm>
            <a:off x="508000" y="6248401"/>
            <a:ext cx="11176000" cy="415484"/>
          </a:xfrm>
          <a:prstGeom prst="rect">
            <a:avLst/>
          </a:prstGeom>
          <a:noFill/>
          <a:ln w="12700">
            <a:noFill/>
            <a:miter lim="800000"/>
            <a:headEnd type="none" w="sm" len="sm"/>
            <a:tailEnd type="none" w="sm" len="sm"/>
          </a:ln>
        </p:spPr>
        <p:txBody>
          <a:bodyPr wrap="square" lIns="91425" tIns="45713" rIns="91425" bIns="45713">
            <a:prstTxWarp prst="textNoShape">
              <a:avLst/>
            </a:prstTxWarp>
            <a:spAutoFit/>
          </a:bodyPr>
          <a:lstStyle/>
          <a:p>
            <a:pPr defTabSz="912813" eaLnBrk="0" hangingPunct="0"/>
            <a:r>
              <a:rPr lang="en-US" sz="700">
                <a:solidFill>
                  <a:schemeClr val="tx1"/>
                </a:solidFill>
                <a:latin typeface="Segoe UI" pitchFamily="34" charset="0"/>
                <a:ea typeface="Arial" pitchFamily="-123" charset="0"/>
                <a:cs typeface="Segoe UI" pitchFamily="34" charset="0"/>
              </a:rPr>
              <a:t>© 2009 Microsoft Corporation. All rights reserved. Microsoft, Windows, Windows Vista and other product names are or may be registered trademarks and/or trademarks in the U.S. and/or other countries.</a:t>
            </a:r>
          </a:p>
          <a:p>
            <a:pPr defTabSz="912813" eaLnBrk="0" hangingPunct="0"/>
            <a:r>
              <a:rPr lang="en-US" sz="700">
                <a:solidFill>
                  <a:schemeClr val="tx1"/>
                </a:solidFill>
                <a:latin typeface="Segoe UI" pitchFamily="34" charset="0"/>
                <a:ea typeface="Arial" pitchFamily="-123"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495066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0483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08000" y="1411553"/>
            <a:ext cx="11176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2376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08000" y="1411553"/>
            <a:ext cx="11176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252552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rgbClr val="0078D7"/>
                </a:solidFill>
              </a:defRPr>
            </a:lvl1pPr>
          </a:lstStyle>
          <a:p>
            <a:r>
              <a:rPr lang="en-US"/>
              <a:t>Windows Storybook title </a:t>
            </a:r>
            <a:br>
              <a:rPr lang="en-US"/>
            </a:br>
            <a:r>
              <a:rPr lang="en-US"/>
              <a:t>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rgbClr val="0078D7"/>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86" y="460562"/>
            <a:ext cx="1434641" cy="314582"/>
          </a:xfrm>
          <a:prstGeom prst="rect">
            <a:avLst/>
          </a:prstGeom>
        </p:spPr>
      </p:pic>
    </p:spTree>
    <p:extLst>
      <p:ext uri="{BB962C8B-B14F-4D97-AF65-F5344CB8AC3E}">
        <p14:creationId xmlns:p14="http://schemas.microsoft.com/office/powerpoint/2010/main" val="199562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Windows Storybook title </a:t>
            </a:r>
            <a:br>
              <a:rPr lang="en-US"/>
            </a:br>
            <a:r>
              <a:rPr lang="en-US"/>
              <a:t>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BA7BDCBF-1D44-41B9-B01E-0C288F9542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3291914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Windows Storybook title </a:t>
            </a:r>
            <a:br>
              <a:rPr lang="en-US"/>
            </a:br>
            <a:r>
              <a:rPr lang="en-US"/>
              <a:t>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BA7BDCBF-1D44-41B9-B01E-0C288F9542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2707430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pic>
        <p:nvPicPr>
          <p:cNvPr id="9" name="Picture 8" descr="A person sitting at a table using a computer&#10;&#10;Description generated with very high confidence">
            <a:extLst>
              <a:ext uri="{FF2B5EF4-FFF2-40B4-BE49-F238E27FC236}">
                <a16:creationId xmlns:a16="http://schemas.microsoft.com/office/drawing/2014/main" id="{E683B2FD-B331-4013-9A3B-907160FA12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 y="0"/>
            <a:ext cx="12191989" cy="6858967"/>
          </a:xfrm>
          <a:prstGeom prst="rect">
            <a:avLst/>
          </a:prstGeom>
        </p:spPr>
      </p:pic>
      <p:sp>
        <p:nvSpPr>
          <p:cNvPr id="11" name="Rectangle 10">
            <a:extLst>
              <a:ext uri="{FF2B5EF4-FFF2-40B4-BE49-F238E27FC236}">
                <a16:creationId xmlns:a16="http://schemas.microsoft.com/office/drawing/2014/main" id="{388C7E3E-8A1C-4636-BF7E-C7BEEAA5069D}"/>
              </a:ext>
            </a:extLst>
          </p:cNvPr>
          <p:cNvSpPr/>
          <p:nvPr/>
        </p:nvSpPr>
        <p:spPr bwMode="auto">
          <a:xfrm>
            <a:off x="4" y="0"/>
            <a:ext cx="12191989" cy="6858000"/>
          </a:xfrm>
          <a:prstGeom prst="rect">
            <a:avLst/>
          </a:prstGeom>
          <a:gradFill flip="none" rotWithShape="1">
            <a:gsLst>
              <a:gs pos="31000">
                <a:srgbClr val="000000">
                  <a:alpha val="46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E6F6168B-3360-44EB-BAE5-C4C290FCE8F5}"/>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bg2"/>
                </a:solidFill>
              </a:defRPr>
            </a:lvl1pPr>
          </a:lstStyle>
          <a:p>
            <a:r>
              <a:rPr lang="en-US"/>
              <a:t>Windows Storybook title </a:t>
            </a:r>
            <a:br>
              <a:rPr lang="en-US"/>
            </a:br>
            <a:r>
              <a:rPr lang="en-US"/>
              <a:t>or event name</a:t>
            </a:r>
          </a:p>
        </p:txBody>
      </p:sp>
      <p:sp>
        <p:nvSpPr>
          <p:cNvPr id="7" name="Text Placeholder 4">
            <a:extLst>
              <a:ext uri="{FF2B5EF4-FFF2-40B4-BE49-F238E27FC236}">
                <a16:creationId xmlns:a16="http://schemas.microsoft.com/office/drawing/2014/main" id="{15950FB9-AA8D-431A-9DAE-41CA9176DEDC}"/>
              </a:ext>
            </a:extLst>
          </p:cNvPr>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DDFE0D0E-0837-4CF0-9832-63F1C5BDF0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3174053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30" t="17450" r="1319" b="1753"/>
          <a:stretch/>
        </p:blipFill>
        <p:spPr>
          <a:xfrm flipH="1">
            <a:off x="-2" y="0"/>
            <a:ext cx="12192001" cy="6858000"/>
          </a:xfrm>
          <a:prstGeom prst="rect">
            <a:avLst/>
          </a:prstGeom>
        </p:spPr>
      </p:pic>
      <p:sp>
        <p:nvSpPr>
          <p:cNvPr id="7" name="Title 1">
            <a:extLst>
              <a:ext uri="{FF2B5EF4-FFF2-40B4-BE49-F238E27FC236}">
                <a16:creationId xmlns:a16="http://schemas.microsoft.com/office/drawing/2014/main" id="{94D369D9-257C-49D9-81D3-374F57409B23}"/>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Windows Storybook title </a:t>
            </a:r>
            <a:br>
              <a:rPr lang="en-US"/>
            </a:br>
            <a:r>
              <a:rPr lang="en-US"/>
              <a:t>or event name</a:t>
            </a:r>
          </a:p>
        </p:txBody>
      </p:sp>
      <p:sp>
        <p:nvSpPr>
          <p:cNvPr id="8" name="Text Placeholder 4">
            <a:extLst>
              <a:ext uri="{FF2B5EF4-FFF2-40B4-BE49-F238E27FC236}">
                <a16:creationId xmlns:a16="http://schemas.microsoft.com/office/drawing/2014/main" id="{BCBDDCDF-7CBF-450C-9508-81086A31968C}"/>
              </a:ext>
            </a:extLst>
          </p:cNvPr>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AD7F618D-1CD3-4E24-9F46-C7165FCEE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347311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10" name="Picture 9" descr="A person using a computer&#10;&#10;Description generated with very high confidence">
            <a:extLst>
              <a:ext uri="{FF2B5EF4-FFF2-40B4-BE49-F238E27FC236}">
                <a16:creationId xmlns:a16="http://schemas.microsoft.com/office/drawing/2014/main" id="{190DAC33-57D2-4AE5-BBEE-6EE92E2DB2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DE5511C-1A62-4FD2-8D78-3293A40B7094}"/>
              </a:ext>
            </a:extLst>
          </p:cNvPr>
          <p:cNvSpPr/>
          <p:nvPr/>
        </p:nvSpPr>
        <p:spPr bwMode="auto">
          <a:xfrm>
            <a:off x="4" y="0"/>
            <a:ext cx="12191989" cy="6858000"/>
          </a:xfrm>
          <a:prstGeom prst="rect">
            <a:avLst/>
          </a:prstGeom>
          <a:gradFill flip="none" rotWithShape="1">
            <a:gsLst>
              <a:gs pos="31000">
                <a:srgbClr val="000000">
                  <a:alpha val="46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94D369D9-257C-49D9-81D3-374F57409B23}"/>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Windows Storybook title </a:t>
            </a:r>
            <a:br>
              <a:rPr lang="en-US"/>
            </a:br>
            <a:r>
              <a:rPr lang="en-US"/>
              <a:t>or event name</a:t>
            </a:r>
          </a:p>
        </p:txBody>
      </p:sp>
      <p:sp>
        <p:nvSpPr>
          <p:cNvPr id="8" name="Text Placeholder 4">
            <a:extLst>
              <a:ext uri="{FF2B5EF4-FFF2-40B4-BE49-F238E27FC236}">
                <a16:creationId xmlns:a16="http://schemas.microsoft.com/office/drawing/2014/main" id="{BCBDDCDF-7CBF-450C-9508-81086A31968C}"/>
              </a:ext>
            </a:extLst>
          </p:cNvPr>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0D7E52A7-9E21-4DA8-8FE3-98BEB791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1108420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0078D7"/>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5018450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6955806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rgbClr val="0078D7"/>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rgbClr val="0078D7"/>
                </a:solidFill>
                <a:latin typeface="+mn-lt"/>
              </a:defRPr>
            </a:lvl1pPr>
            <a:lvl2pPr marL="0" indent="0">
              <a:lnSpc>
                <a:spcPts val="1765"/>
              </a:lnSpc>
              <a:spcBef>
                <a:spcPts val="0"/>
              </a:spcBef>
              <a:buNone/>
              <a:defRPr sz="1372">
                <a:solidFill>
                  <a:srgbClr val="0078D7"/>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rgbClr val="0078D7"/>
                </a:solidFill>
              </a:defRPr>
            </a:lvl1pPr>
            <a:lvl2pPr marL="0" indent="0">
              <a:lnSpc>
                <a:spcPts val="1176"/>
              </a:lnSpc>
              <a:spcBef>
                <a:spcPts val="0"/>
              </a:spcBef>
              <a:buNone/>
              <a:defRPr sz="980">
                <a:solidFill>
                  <a:srgbClr val="0078D7"/>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7118173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ayout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rgbClr val="0078D7"/>
                </a:solidFill>
              </a:defRPr>
            </a:lvl1pPr>
          </a:lstStyle>
          <a:p>
            <a:r>
              <a:rPr lang="en-US"/>
              <a:t>Layout 1</a:t>
            </a:r>
          </a:p>
        </p:txBody>
      </p:sp>
      <p:sp>
        <p:nvSpPr>
          <p:cNvPr id="4" name="Text Placeholder 3">
            <a:extLst>
              <a:ext uri="{FF2B5EF4-FFF2-40B4-BE49-F238E27FC236}">
                <a16:creationId xmlns:a16="http://schemas.microsoft.com/office/drawing/2014/main" id="{98F63D79-AA92-49FE-9118-B98B8058DBE5}"/>
              </a:ext>
            </a:extLst>
          </p:cNvPr>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a:extLst>
              <a:ext uri="{FF2B5EF4-FFF2-40B4-BE49-F238E27FC236}">
                <a16:creationId xmlns:a16="http://schemas.microsoft.com/office/drawing/2014/main" id="{B757ACBF-D392-4AD8-A543-C0910049C182}"/>
              </a:ext>
            </a:extLst>
          </p:cNvPr>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Picture Placeholder 6">
            <a:extLst>
              <a:ext uri="{FF2B5EF4-FFF2-40B4-BE49-F238E27FC236}">
                <a16:creationId xmlns:a16="http://schemas.microsoft.com/office/drawing/2014/main" id="{718EFC69-569C-4EC4-8231-DA719AB4165B}"/>
              </a:ext>
            </a:extLst>
          </p:cNvPr>
          <p:cNvSpPr>
            <a:spLocks noGrp="1"/>
          </p:cNvSpPr>
          <p:nvPr>
            <p:ph type="pic" sz="quarter" idx="12"/>
          </p:nvPr>
        </p:nvSpPr>
        <p:spPr>
          <a:xfrm>
            <a:off x="7221200" y="0"/>
            <a:ext cx="4970800" cy="6858000"/>
          </a:xfrm>
          <a:blipFill>
            <a:blip r:embed="rId2"/>
            <a:stretch>
              <a:fillRect/>
            </a:stretch>
          </a:blipFill>
        </p:spPr>
        <p:txBody>
          <a:bodyPr>
            <a:noAutofit/>
          </a:bodyPr>
          <a:lstStyle>
            <a:lvl1pPr marL="0" indent="0">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538030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ayou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AB4471-54D3-4513-BB5A-6BDAC7CD18A3}"/>
              </a:ext>
            </a:extLst>
          </p:cNvPr>
          <p:cNvSpPr>
            <a:spLocks noGrp="1"/>
          </p:cNvSpPr>
          <p:nvPr>
            <p:ph type="title" hasCustomPrompt="1"/>
          </p:nvPr>
        </p:nvSpPr>
        <p:spPr>
          <a:xfrm>
            <a:off x="455998" y="620431"/>
            <a:ext cx="11306469" cy="403137"/>
          </a:xfrm>
        </p:spPr>
        <p:txBody>
          <a:bodyPr wrap="square" lIns="0" tIns="0" rIns="0" bIns="0">
            <a:spAutoFit/>
          </a:bodyPr>
          <a:lstStyle>
            <a:lvl1pPr algn="r">
              <a:lnSpc>
                <a:spcPts val="3075"/>
              </a:lnSpc>
              <a:defRPr sz="2745">
                <a:solidFill>
                  <a:srgbClr val="0078D7"/>
                </a:solidFill>
              </a:defRPr>
            </a:lvl1pPr>
          </a:lstStyle>
          <a:p>
            <a:r>
              <a:rPr lang="en-US"/>
              <a:t>Layout 2</a:t>
            </a:r>
          </a:p>
        </p:txBody>
      </p:sp>
      <p:sp>
        <p:nvSpPr>
          <p:cNvPr id="4" name="Text Placeholder 3">
            <a:extLst>
              <a:ext uri="{FF2B5EF4-FFF2-40B4-BE49-F238E27FC236}">
                <a16:creationId xmlns:a16="http://schemas.microsoft.com/office/drawing/2014/main" id="{1569759D-E920-4571-B475-BB47E8550146}"/>
              </a:ext>
            </a:extLst>
          </p:cNvPr>
          <p:cNvSpPr>
            <a:spLocks noGrp="1"/>
          </p:cNvSpPr>
          <p:nvPr>
            <p:ph type="body" sz="quarter" idx="10" hasCustomPrompt="1"/>
          </p:nvPr>
        </p:nvSpPr>
        <p:spPr>
          <a:xfrm>
            <a:off x="7011105"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a:extLst>
              <a:ext uri="{FF2B5EF4-FFF2-40B4-BE49-F238E27FC236}">
                <a16:creationId xmlns:a16="http://schemas.microsoft.com/office/drawing/2014/main" id="{93F125AF-C4E4-4331-8BF9-48345A76412F}"/>
              </a:ext>
            </a:extLst>
          </p:cNvPr>
          <p:cNvSpPr>
            <a:spLocks noGrp="1"/>
          </p:cNvSpPr>
          <p:nvPr>
            <p:ph type="body" sz="quarter" idx="11" hasCustomPrompt="1"/>
          </p:nvPr>
        </p:nvSpPr>
        <p:spPr>
          <a:xfrm>
            <a:off x="7011102"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Picture Placeholder 6">
            <a:extLst>
              <a:ext uri="{FF2B5EF4-FFF2-40B4-BE49-F238E27FC236}">
                <a16:creationId xmlns:a16="http://schemas.microsoft.com/office/drawing/2014/main" id="{B15443A1-2CF4-4DFD-839B-7AC8DBDBA1A7}"/>
              </a:ext>
            </a:extLst>
          </p:cNvPr>
          <p:cNvSpPr>
            <a:spLocks noGrp="1"/>
          </p:cNvSpPr>
          <p:nvPr>
            <p:ph type="pic" sz="quarter" idx="12"/>
          </p:nvPr>
        </p:nvSpPr>
        <p:spPr>
          <a:xfrm>
            <a:off x="0" y="0"/>
            <a:ext cx="4676661" cy="1162241"/>
          </a:xfrm>
          <a:blipFill>
            <a:blip r:embed="rId2"/>
            <a:stretch>
              <a:fillRect/>
            </a:stretch>
          </a:blipFill>
        </p:spPr>
        <p:txBody>
          <a:bodyPr/>
          <a:lstStyle/>
          <a:p>
            <a:r>
              <a:rPr lang="en-US"/>
              <a:t>Click icon to add picture</a:t>
            </a:r>
          </a:p>
        </p:txBody>
      </p:sp>
    </p:spTree>
    <p:extLst>
      <p:ext uri="{BB962C8B-B14F-4D97-AF65-F5344CB8AC3E}">
        <p14:creationId xmlns:p14="http://schemas.microsoft.com/office/powerpoint/2010/main" val="2600202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ice Layout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accent1"/>
                </a:solidFill>
              </a:defRPr>
            </a:lvl1pPr>
          </a:lstStyle>
          <a:p>
            <a:r>
              <a:rPr lang="en-US"/>
              <a:t>Device Layout 1</a:t>
            </a:r>
          </a:p>
        </p:txBody>
      </p:sp>
      <p:sp>
        <p:nvSpPr>
          <p:cNvPr id="4" name="Text Placeholder 3">
            <a:extLst>
              <a:ext uri="{FF2B5EF4-FFF2-40B4-BE49-F238E27FC236}">
                <a16:creationId xmlns:a16="http://schemas.microsoft.com/office/drawing/2014/main" id="{98F63D79-AA92-49FE-9118-B98B8058DBE5}"/>
              </a:ext>
            </a:extLst>
          </p:cNvPr>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a:extLst>
              <a:ext uri="{FF2B5EF4-FFF2-40B4-BE49-F238E27FC236}">
                <a16:creationId xmlns:a16="http://schemas.microsoft.com/office/drawing/2014/main" id="{B757ACBF-D392-4AD8-A543-C0910049C182}"/>
              </a:ext>
            </a:extLst>
          </p:cNvPr>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181487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ice Layout 2">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accent1"/>
                </a:solidFill>
              </a:defRPr>
            </a:lvl1pPr>
          </a:lstStyle>
          <a:p>
            <a:r>
              <a:rPr lang="en-US"/>
              <a:t>Device Layout 2: Two columns</a:t>
            </a:r>
          </a:p>
        </p:txBody>
      </p:sp>
      <p:sp>
        <p:nvSpPr>
          <p:cNvPr id="6" name="Text Placeholder 4">
            <a:extLst>
              <a:ext uri="{FF2B5EF4-FFF2-40B4-BE49-F238E27FC236}">
                <a16:creationId xmlns:a16="http://schemas.microsoft.com/office/drawing/2014/main" id="{B6A0E5CA-B961-476F-BAC5-E1F9AB9976AD}"/>
              </a:ext>
            </a:extLst>
          </p:cNvPr>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a:extLst>
              <a:ext uri="{FF2B5EF4-FFF2-40B4-BE49-F238E27FC236}">
                <a16:creationId xmlns:a16="http://schemas.microsoft.com/office/drawing/2014/main" id="{F1AA0DDE-3810-4EC0-9432-1409605098DA}"/>
              </a:ext>
            </a:extLst>
          </p:cNvPr>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4963004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ice Layout 3 ">
    <p:bg>
      <p:bgPr>
        <a:solidFill>
          <a:srgbClr val="0078D7"/>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bg2"/>
                </a:solidFill>
              </a:defRPr>
            </a:lvl1pPr>
          </a:lstStyle>
          <a:p>
            <a:r>
              <a:rPr lang="en-US"/>
              <a:t>Device Layout 3:</a:t>
            </a:r>
          </a:p>
        </p:txBody>
      </p:sp>
      <p:sp>
        <p:nvSpPr>
          <p:cNvPr id="4" name="Text Placeholder 3">
            <a:extLst>
              <a:ext uri="{FF2B5EF4-FFF2-40B4-BE49-F238E27FC236}">
                <a16:creationId xmlns:a16="http://schemas.microsoft.com/office/drawing/2014/main" id="{98F63D79-AA92-49FE-9118-B98B8058DBE5}"/>
              </a:ext>
            </a:extLst>
          </p:cNvPr>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bg2"/>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a:extLst>
              <a:ext uri="{FF2B5EF4-FFF2-40B4-BE49-F238E27FC236}">
                <a16:creationId xmlns:a16="http://schemas.microsoft.com/office/drawing/2014/main" id="{B757ACBF-D392-4AD8-A543-C0910049C182}"/>
              </a:ext>
            </a:extLst>
          </p:cNvPr>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bg2"/>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663031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ice Layout 4">
    <p:bg>
      <p:bgPr>
        <a:solidFill>
          <a:srgbClr val="0078D7"/>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a:noFill/>
        </p:spPr>
        <p:txBody>
          <a:bodyPr wrap="square" lIns="0" tIns="0" rIns="0" bIns="0">
            <a:spAutoFit/>
          </a:bodyPr>
          <a:lstStyle>
            <a:lvl1pPr>
              <a:lnSpc>
                <a:spcPts val="3074"/>
              </a:lnSpc>
              <a:defRPr sz="2745">
                <a:solidFill>
                  <a:schemeClr val="bg2"/>
                </a:solidFill>
              </a:defRPr>
            </a:lvl1pPr>
          </a:lstStyle>
          <a:p>
            <a:r>
              <a:rPr lang="en-US"/>
              <a:t>Device Layout 4: Two columns</a:t>
            </a:r>
          </a:p>
        </p:txBody>
      </p:sp>
      <p:sp>
        <p:nvSpPr>
          <p:cNvPr id="6" name="Text Placeholder 4">
            <a:extLst>
              <a:ext uri="{FF2B5EF4-FFF2-40B4-BE49-F238E27FC236}">
                <a16:creationId xmlns:a16="http://schemas.microsoft.com/office/drawing/2014/main" id="{C58E315B-43AC-43B7-8F8F-806190F5F0DD}"/>
              </a:ext>
            </a:extLst>
          </p:cNvPr>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bg2"/>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bg2"/>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a:extLst>
              <a:ext uri="{FF2B5EF4-FFF2-40B4-BE49-F238E27FC236}">
                <a16:creationId xmlns:a16="http://schemas.microsoft.com/office/drawing/2014/main" id="{3B425DBB-30E0-4380-A778-15B52A2A9AE3}"/>
              </a:ext>
            </a:extLst>
          </p:cNvPr>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bg2"/>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bg2"/>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5224020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ice Layout 5">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accent1"/>
                </a:solidFill>
              </a:defRPr>
            </a:lvl1pPr>
          </a:lstStyle>
          <a:p>
            <a:r>
              <a:rPr lang="en-US"/>
              <a:t>Device Layout 5</a:t>
            </a:r>
          </a:p>
        </p:txBody>
      </p:sp>
    </p:spTree>
    <p:extLst>
      <p:ext uri="{BB962C8B-B14F-4D97-AF65-F5344CB8AC3E}">
        <p14:creationId xmlns:p14="http://schemas.microsoft.com/office/powerpoint/2010/main" val="16347669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vice Layout 5">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bg2"/>
                </a:solidFill>
              </a:defRPr>
            </a:lvl1pPr>
          </a:lstStyle>
          <a:p>
            <a:r>
              <a:rPr lang="en-US"/>
              <a:t>Device Layout 6</a:t>
            </a:r>
          </a:p>
        </p:txBody>
      </p:sp>
    </p:spTree>
    <p:extLst>
      <p:ext uri="{BB962C8B-B14F-4D97-AF65-F5344CB8AC3E}">
        <p14:creationId xmlns:p14="http://schemas.microsoft.com/office/powerpoint/2010/main" val="18381837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aragraph Layout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80D31B-2B20-4874-8B1C-902BE2413E4B}"/>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rgbClr val="0078D7"/>
                </a:solidFill>
              </a:defRPr>
            </a:lvl1pPr>
          </a:lstStyle>
          <a:p>
            <a:r>
              <a:rPr lang="en-US"/>
              <a:t>Paragraph Layout 1: two columns </a:t>
            </a:r>
          </a:p>
        </p:txBody>
      </p:sp>
      <p:sp>
        <p:nvSpPr>
          <p:cNvPr id="6" name="Text Placeholder 4">
            <a:extLst>
              <a:ext uri="{FF2B5EF4-FFF2-40B4-BE49-F238E27FC236}">
                <a16:creationId xmlns:a16="http://schemas.microsoft.com/office/drawing/2014/main" id="{F5AB0862-A985-4678-B916-65E6520BB67F}"/>
              </a:ext>
            </a:extLst>
          </p:cNvPr>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rgbClr val="0078D7"/>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a:extLst>
              <a:ext uri="{FF2B5EF4-FFF2-40B4-BE49-F238E27FC236}">
                <a16:creationId xmlns:a16="http://schemas.microsoft.com/office/drawing/2014/main" id="{FEA242EE-C0BC-480C-90F3-98A412FE514A}"/>
              </a:ext>
            </a:extLst>
          </p:cNvPr>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rgbClr val="0078D7"/>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064592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aragraph Layout 2">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B36184F4-B6AF-4CC5-BC48-DAC3B1BF6C03}"/>
              </a:ext>
            </a:extLst>
          </p:cNvPr>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9" name="Text Placeholder 4">
            <a:extLst>
              <a:ext uri="{FF2B5EF4-FFF2-40B4-BE49-F238E27FC236}">
                <a16:creationId xmlns:a16="http://schemas.microsoft.com/office/drawing/2014/main" id="{3E55D5B5-DF62-4483-B849-891A53370C60}"/>
              </a:ext>
            </a:extLst>
          </p:cNvPr>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10" name="Text Placeholder 4">
            <a:extLst>
              <a:ext uri="{FF2B5EF4-FFF2-40B4-BE49-F238E27FC236}">
                <a16:creationId xmlns:a16="http://schemas.microsoft.com/office/drawing/2014/main" id="{577A1B57-9E8A-4C14-B430-DA17856CFB74}"/>
              </a:ext>
            </a:extLst>
          </p:cNvPr>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11" name="Text Placeholder 4">
            <a:extLst>
              <a:ext uri="{FF2B5EF4-FFF2-40B4-BE49-F238E27FC236}">
                <a16:creationId xmlns:a16="http://schemas.microsoft.com/office/drawing/2014/main" id="{2750020D-E59B-4D94-9ECF-A8DE2A146410}"/>
              </a:ext>
            </a:extLst>
          </p:cNvPr>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12" name="Title 1">
            <a:extLst>
              <a:ext uri="{FF2B5EF4-FFF2-40B4-BE49-F238E27FC236}">
                <a16:creationId xmlns:a16="http://schemas.microsoft.com/office/drawing/2014/main" id="{49A264C1-3BEC-409F-B336-BEEFB87CAE46}"/>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rgbClr val="0078D7"/>
                </a:solidFill>
              </a:defRPr>
            </a:lvl1pPr>
          </a:lstStyle>
          <a:p>
            <a:r>
              <a:rPr lang="en-US"/>
              <a:t>Paragraph Layout 2: three column bulleted list </a:t>
            </a:r>
          </a:p>
        </p:txBody>
      </p:sp>
    </p:spTree>
    <p:extLst>
      <p:ext uri="{BB962C8B-B14F-4D97-AF65-F5344CB8AC3E}">
        <p14:creationId xmlns:p14="http://schemas.microsoft.com/office/powerpoint/2010/main" val="3152775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aragraph Layout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9A264C1-3BEC-409F-B336-BEEFB87CAE46}"/>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rgbClr val="0078D7"/>
                </a:solidFill>
              </a:defRPr>
            </a:lvl1pPr>
          </a:lstStyle>
          <a:p>
            <a:r>
              <a:rPr lang="en-US"/>
              <a:t>Paragraph Layout 3: six column </a:t>
            </a:r>
          </a:p>
        </p:txBody>
      </p:sp>
      <p:sp>
        <p:nvSpPr>
          <p:cNvPr id="7" name="Content Placeholder 15">
            <a:extLst>
              <a:ext uri="{FF2B5EF4-FFF2-40B4-BE49-F238E27FC236}">
                <a16:creationId xmlns:a16="http://schemas.microsoft.com/office/drawing/2014/main" id="{C004169C-FE9C-41CF-8C90-1F4385864062}"/>
              </a:ext>
            </a:extLst>
          </p:cNvPr>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13" name="Text Placeholder 4">
            <a:extLst>
              <a:ext uri="{FF2B5EF4-FFF2-40B4-BE49-F238E27FC236}">
                <a16:creationId xmlns:a16="http://schemas.microsoft.com/office/drawing/2014/main" id="{26322589-6D51-44E1-85CB-CA83709B8FAC}"/>
              </a:ext>
            </a:extLst>
          </p:cNvPr>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41FBF3CD-E190-4951-96AD-3A255298EC08}"/>
              </a:ext>
            </a:extLst>
          </p:cNvPr>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ext Placeholder 4">
            <a:extLst>
              <a:ext uri="{FF2B5EF4-FFF2-40B4-BE49-F238E27FC236}">
                <a16:creationId xmlns:a16="http://schemas.microsoft.com/office/drawing/2014/main" id="{B8E4E097-17FB-4DBE-9710-0426CA60A238}"/>
              </a:ext>
            </a:extLst>
          </p:cNvPr>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a:extLst>
              <a:ext uri="{FF2B5EF4-FFF2-40B4-BE49-F238E27FC236}">
                <a16:creationId xmlns:a16="http://schemas.microsoft.com/office/drawing/2014/main" id="{BF99D9E5-9B16-48AA-8EE9-22BAAA6A8B67}"/>
              </a:ext>
            </a:extLst>
          </p:cNvPr>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7" name="Text Placeholder 4">
            <a:extLst>
              <a:ext uri="{FF2B5EF4-FFF2-40B4-BE49-F238E27FC236}">
                <a16:creationId xmlns:a16="http://schemas.microsoft.com/office/drawing/2014/main" id="{2F8FC5F9-48E5-4BB7-9D85-7D96F0D197DF}"/>
              </a:ext>
            </a:extLst>
          </p:cNvPr>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a:extLst>
              <a:ext uri="{FF2B5EF4-FFF2-40B4-BE49-F238E27FC236}">
                <a16:creationId xmlns:a16="http://schemas.microsoft.com/office/drawing/2014/main" id="{8FF7E122-7978-4B0B-9E72-000B45F77396}"/>
              </a:ext>
            </a:extLst>
          </p:cNvPr>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9" name="Content Placeholder 15">
            <a:extLst>
              <a:ext uri="{FF2B5EF4-FFF2-40B4-BE49-F238E27FC236}">
                <a16:creationId xmlns:a16="http://schemas.microsoft.com/office/drawing/2014/main" id="{979291C9-ED71-44C6-982C-C0C32F5BF5F5}"/>
              </a:ext>
            </a:extLst>
          </p:cNvPr>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0" name="Content Placeholder 15">
            <a:extLst>
              <a:ext uri="{FF2B5EF4-FFF2-40B4-BE49-F238E27FC236}">
                <a16:creationId xmlns:a16="http://schemas.microsoft.com/office/drawing/2014/main" id="{068E7B92-4A52-40B7-AF72-84185DB40378}"/>
              </a:ext>
            </a:extLst>
          </p:cNvPr>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1" name="Content Placeholder 15">
            <a:extLst>
              <a:ext uri="{FF2B5EF4-FFF2-40B4-BE49-F238E27FC236}">
                <a16:creationId xmlns:a16="http://schemas.microsoft.com/office/drawing/2014/main" id="{440444DD-F7B0-442D-B5D9-8DE50A522231}"/>
              </a:ext>
            </a:extLst>
          </p:cNvPr>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2" name="Content Placeholder 15">
            <a:extLst>
              <a:ext uri="{FF2B5EF4-FFF2-40B4-BE49-F238E27FC236}">
                <a16:creationId xmlns:a16="http://schemas.microsoft.com/office/drawing/2014/main" id="{CF0C06BA-A297-47AE-B2AE-A88B9FFCDF25}"/>
              </a:ext>
            </a:extLst>
          </p:cNvPr>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3" name="Content Placeholder 15">
            <a:extLst>
              <a:ext uri="{FF2B5EF4-FFF2-40B4-BE49-F238E27FC236}">
                <a16:creationId xmlns:a16="http://schemas.microsoft.com/office/drawing/2014/main" id="{6C99EB99-F265-4591-B5E7-EB8ECEE75424}"/>
              </a:ext>
            </a:extLst>
          </p:cNvPr>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3381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9A264C1-3BEC-409F-B336-BEEFB87CAE46}"/>
              </a:ext>
            </a:extLst>
          </p:cNvPr>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rgbClr val="0078D7"/>
                </a:solidFill>
              </a:defRPr>
            </a:lvl1pPr>
          </a:lstStyle>
          <a:p>
            <a:r>
              <a:rPr lang="en-US"/>
              <a:t>Title </a:t>
            </a:r>
          </a:p>
        </p:txBody>
      </p:sp>
    </p:spTree>
    <p:extLst>
      <p:ext uri="{BB962C8B-B14F-4D97-AF65-F5344CB8AC3E}">
        <p14:creationId xmlns:p14="http://schemas.microsoft.com/office/powerpoint/2010/main" val="42810296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Photo Layout 1: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rgbClr val="0078D7"/>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rgbClr val="0078D7"/>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rgbClr val="0078D7"/>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7" name="Picture Placeholder 6">
            <a:extLst>
              <a:ext uri="{FF2B5EF4-FFF2-40B4-BE49-F238E27FC236}">
                <a16:creationId xmlns:a16="http://schemas.microsoft.com/office/drawing/2014/main" id="{ABE01C0E-0479-4C93-AAC0-C2F5F90B363E}"/>
              </a:ext>
            </a:extLst>
          </p:cNvPr>
          <p:cNvSpPr>
            <a:spLocks noGrp="1"/>
          </p:cNvSpPr>
          <p:nvPr>
            <p:ph type="pic" sz="quarter" idx="20"/>
          </p:nvPr>
        </p:nvSpPr>
        <p:spPr>
          <a:xfrm>
            <a:off x="455995" y="1600096"/>
            <a:ext cx="3618381" cy="1162241"/>
          </a:xfrm>
          <a:blipFill>
            <a:blip r:embed="rId2"/>
            <a:stretch>
              <a:fillRect/>
            </a:stretch>
          </a:blipFill>
        </p:spPr>
        <p:txBody>
          <a:bodyPr/>
          <a:lstStyle/>
          <a:p>
            <a:r>
              <a:rPr lang="en-US"/>
              <a:t>Click icon to add picture</a:t>
            </a:r>
          </a:p>
        </p:txBody>
      </p:sp>
      <p:sp>
        <p:nvSpPr>
          <p:cNvPr id="14" name="Picture Placeholder 6">
            <a:extLst>
              <a:ext uri="{FF2B5EF4-FFF2-40B4-BE49-F238E27FC236}">
                <a16:creationId xmlns:a16="http://schemas.microsoft.com/office/drawing/2014/main" id="{8BA60483-81D0-4D88-89E0-E83447658034}"/>
              </a:ext>
            </a:extLst>
          </p:cNvPr>
          <p:cNvSpPr>
            <a:spLocks noGrp="1"/>
          </p:cNvSpPr>
          <p:nvPr>
            <p:ph type="pic" sz="quarter" idx="21"/>
          </p:nvPr>
        </p:nvSpPr>
        <p:spPr>
          <a:xfrm>
            <a:off x="4303929" y="1600096"/>
            <a:ext cx="3618381" cy="1162241"/>
          </a:xfrm>
          <a:blipFill>
            <a:blip r:embed="rId3"/>
            <a:stretch>
              <a:fillRect/>
            </a:stretch>
          </a:blipFill>
        </p:spPr>
        <p:txBody>
          <a:bodyPr/>
          <a:lstStyle/>
          <a:p>
            <a:r>
              <a:rPr lang="en-US"/>
              <a:t>Click icon to add picture</a:t>
            </a:r>
          </a:p>
        </p:txBody>
      </p:sp>
      <p:sp>
        <p:nvSpPr>
          <p:cNvPr id="11" name="Picture Placeholder 6">
            <a:extLst>
              <a:ext uri="{FF2B5EF4-FFF2-40B4-BE49-F238E27FC236}">
                <a16:creationId xmlns:a16="http://schemas.microsoft.com/office/drawing/2014/main" id="{2009B689-E711-46E6-8310-D69228E55A99}"/>
              </a:ext>
            </a:extLst>
          </p:cNvPr>
          <p:cNvSpPr>
            <a:spLocks noGrp="1"/>
          </p:cNvSpPr>
          <p:nvPr>
            <p:ph type="pic" sz="quarter" idx="22"/>
          </p:nvPr>
        </p:nvSpPr>
        <p:spPr>
          <a:xfrm>
            <a:off x="8137441" y="1600097"/>
            <a:ext cx="3618381" cy="1162241"/>
          </a:xfrm>
          <a:blipFill>
            <a:blip r:embed="rId4"/>
            <a:stretch>
              <a:fillRect/>
            </a:stretch>
          </a:blipFill>
        </p:spPr>
        <p:txBody>
          <a:bodyPr/>
          <a:lstStyle/>
          <a:p>
            <a:r>
              <a:rPr lang="en-US"/>
              <a:t>Click icon to add picture</a:t>
            </a:r>
          </a:p>
        </p:txBody>
      </p:sp>
    </p:spTree>
    <p:extLst>
      <p:ext uri="{BB962C8B-B14F-4D97-AF65-F5344CB8AC3E}">
        <p14:creationId xmlns:p14="http://schemas.microsoft.com/office/powerpoint/2010/main" val="403156441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1" name="Picture Placeholder 6">
            <a:extLst>
              <a:ext uri="{FF2B5EF4-FFF2-40B4-BE49-F238E27FC236}">
                <a16:creationId xmlns:a16="http://schemas.microsoft.com/office/drawing/2014/main" id="{81B4D1CC-F73F-4B8C-9E62-D678FBA17BE5}"/>
              </a:ext>
            </a:extLst>
          </p:cNvPr>
          <p:cNvSpPr>
            <a:spLocks noGrp="1"/>
          </p:cNvSpPr>
          <p:nvPr>
            <p:ph type="pic" sz="quarter" idx="17" hasCustomPrompt="1"/>
          </p:nvPr>
        </p:nvSpPr>
        <p:spPr>
          <a:xfrm>
            <a:off x="9087196" y="2134914"/>
            <a:ext cx="2679937" cy="510524"/>
          </a:xfrm>
          <a:blipFill>
            <a:blip r:embed="rId2"/>
            <a:stretch>
              <a:fillRect/>
            </a:stretch>
          </a:blipFill>
        </p:spPr>
        <p:txBody>
          <a:bodyPr/>
          <a:lstStyle>
            <a:lvl1pPr marL="0" indent="0">
              <a:buFontTx/>
              <a:buNone/>
              <a:defRPr sz="2353">
                <a:solidFill>
                  <a:schemeClr val="bg2"/>
                </a:solidFill>
              </a:defRPr>
            </a:lvl1pPr>
          </a:lstStyle>
          <a:p>
            <a:r>
              <a:rPr lang="en-US"/>
              <a:t>Image here</a:t>
            </a:r>
          </a:p>
        </p:txBody>
      </p:sp>
      <p:sp>
        <p:nvSpPr>
          <p:cNvPr id="20" name="Picture Placeholder 6">
            <a:extLst>
              <a:ext uri="{FF2B5EF4-FFF2-40B4-BE49-F238E27FC236}">
                <a16:creationId xmlns:a16="http://schemas.microsoft.com/office/drawing/2014/main" id="{13DE2DEB-C371-4575-BB41-68D8DFD82CC7}"/>
              </a:ext>
            </a:extLst>
          </p:cNvPr>
          <p:cNvSpPr>
            <a:spLocks noGrp="1"/>
          </p:cNvSpPr>
          <p:nvPr>
            <p:ph type="pic" sz="quarter" idx="16" hasCustomPrompt="1"/>
          </p:nvPr>
        </p:nvSpPr>
        <p:spPr>
          <a:xfrm>
            <a:off x="6211167" y="2134914"/>
            <a:ext cx="2679937" cy="510524"/>
          </a:xfrm>
          <a:blipFill>
            <a:blip r:embed="rId3"/>
            <a:stretch>
              <a:fillRect/>
            </a:stretch>
          </a:blipFill>
        </p:spPr>
        <p:txBody>
          <a:bodyPr/>
          <a:lstStyle>
            <a:lvl1pPr marL="0" indent="0">
              <a:buFontTx/>
              <a:buNone/>
              <a:defRPr sz="2353">
                <a:solidFill>
                  <a:schemeClr val="bg2"/>
                </a:solidFill>
              </a:defRPr>
            </a:lvl1pPr>
          </a:lstStyle>
          <a:p>
            <a:r>
              <a:rPr lang="en-US"/>
              <a:t>Image here</a:t>
            </a:r>
          </a:p>
        </p:txBody>
      </p:sp>
      <p:sp>
        <p:nvSpPr>
          <p:cNvPr id="19" name="Picture Placeholder 6">
            <a:extLst>
              <a:ext uri="{FF2B5EF4-FFF2-40B4-BE49-F238E27FC236}">
                <a16:creationId xmlns:a16="http://schemas.microsoft.com/office/drawing/2014/main" id="{0B4B30D7-0DB3-48BD-B5DB-30F53026774E}"/>
              </a:ext>
            </a:extLst>
          </p:cNvPr>
          <p:cNvSpPr>
            <a:spLocks noGrp="1"/>
          </p:cNvSpPr>
          <p:nvPr>
            <p:ph type="pic" sz="quarter" idx="15" hasCustomPrompt="1"/>
          </p:nvPr>
        </p:nvSpPr>
        <p:spPr>
          <a:xfrm>
            <a:off x="3335137" y="2119972"/>
            <a:ext cx="2679937" cy="510524"/>
          </a:xfrm>
          <a:blipFill>
            <a:blip r:embed="rId4"/>
            <a:stretch>
              <a:fillRect/>
            </a:stretch>
          </a:blipFill>
        </p:spPr>
        <p:txBody>
          <a:bodyPr/>
          <a:lstStyle>
            <a:lvl1pPr marL="0" indent="0">
              <a:buFontTx/>
              <a:buNone/>
              <a:defRPr sz="2353">
                <a:solidFill>
                  <a:schemeClr val="bg2"/>
                </a:solidFill>
              </a:defRPr>
            </a:lvl1pPr>
          </a:lstStyle>
          <a:p>
            <a:r>
              <a:rPr lang="en-US"/>
              <a:t>Image here</a:t>
            </a:r>
          </a:p>
        </p:txBody>
      </p:sp>
      <p:sp>
        <p:nvSpPr>
          <p:cNvPr id="7" name="Picture Placeholder 6">
            <a:extLst>
              <a:ext uri="{FF2B5EF4-FFF2-40B4-BE49-F238E27FC236}">
                <a16:creationId xmlns:a16="http://schemas.microsoft.com/office/drawing/2014/main" id="{4B68C5FC-6986-43E4-A4A6-DE6F0A5E7A93}"/>
              </a:ext>
            </a:extLst>
          </p:cNvPr>
          <p:cNvSpPr>
            <a:spLocks noGrp="1"/>
          </p:cNvSpPr>
          <p:nvPr>
            <p:ph type="pic" sz="quarter" idx="14" hasCustomPrompt="1"/>
          </p:nvPr>
        </p:nvSpPr>
        <p:spPr>
          <a:xfrm>
            <a:off x="455995" y="2126198"/>
            <a:ext cx="2679937" cy="510524"/>
          </a:xfrm>
          <a:blipFill>
            <a:blip r:embed="rId5"/>
            <a:stretch>
              <a:fillRect/>
            </a:stretch>
          </a:blipFill>
        </p:spPr>
        <p:txBody>
          <a:bodyPr/>
          <a:lstStyle>
            <a:lvl1pPr marL="0" indent="0">
              <a:buFontTx/>
              <a:buNone/>
              <a:defRPr sz="2353">
                <a:solidFill>
                  <a:schemeClr val="bg2"/>
                </a:solidFill>
              </a:defRPr>
            </a:lvl1pPr>
          </a:lstStyle>
          <a:p>
            <a:r>
              <a:rPr lang="en-US"/>
              <a:t>Image here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Photo Layout 2:  Four column images</a:t>
            </a:r>
          </a:p>
        </p:txBody>
      </p:sp>
    </p:spTree>
    <p:extLst>
      <p:ext uri="{BB962C8B-B14F-4D97-AF65-F5344CB8AC3E}">
        <p14:creationId xmlns:p14="http://schemas.microsoft.com/office/powerpoint/2010/main" val="26455513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hoto Layout 3">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487D1D84-FFFF-42B2-9DF3-1E78CD0F8E0C}"/>
              </a:ext>
            </a:extLst>
          </p:cNvPr>
          <p:cNvSpPr>
            <a:spLocks noGrp="1"/>
          </p:cNvSpPr>
          <p:nvPr>
            <p:ph type="pic" sz="quarter" idx="19" hasCustomPrompt="1"/>
          </p:nvPr>
        </p:nvSpPr>
        <p:spPr>
          <a:xfrm>
            <a:off x="8144083" y="2132424"/>
            <a:ext cx="3618381" cy="510524"/>
          </a:xfrm>
          <a:solidFill>
            <a:srgbClr val="0078D7"/>
          </a:solidFill>
        </p:spPr>
        <p:txBody>
          <a:bodyPr/>
          <a:lstStyle>
            <a:lvl1pPr marL="0" indent="0">
              <a:buFontTx/>
              <a:buNone/>
              <a:defRPr sz="2353">
                <a:solidFill>
                  <a:schemeClr val="bg2"/>
                </a:solidFill>
              </a:defRPr>
            </a:lvl1pPr>
          </a:lstStyle>
          <a:p>
            <a:r>
              <a:rPr lang="en-US"/>
              <a:t>Image here</a:t>
            </a:r>
          </a:p>
        </p:txBody>
      </p:sp>
      <p:sp>
        <p:nvSpPr>
          <p:cNvPr id="15" name="Picture Placeholder 6">
            <a:extLst>
              <a:ext uri="{FF2B5EF4-FFF2-40B4-BE49-F238E27FC236}">
                <a16:creationId xmlns:a16="http://schemas.microsoft.com/office/drawing/2014/main" id="{22071988-9D36-4380-BB9E-A0B7CD25C8C2}"/>
              </a:ext>
            </a:extLst>
          </p:cNvPr>
          <p:cNvSpPr>
            <a:spLocks noGrp="1"/>
          </p:cNvSpPr>
          <p:nvPr>
            <p:ph type="pic" sz="quarter" idx="18" hasCustomPrompt="1"/>
          </p:nvPr>
        </p:nvSpPr>
        <p:spPr>
          <a:xfrm>
            <a:off x="4315602" y="2138650"/>
            <a:ext cx="3618381" cy="510524"/>
          </a:xfrm>
          <a:solidFill>
            <a:srgbClr val="0078D7"/>
          </a:solidFill>
        </p:spPr>
        <p:txBody>
          <a:bodyPr/>
          <a:lstStyle>
            <a:lvl1pPr marL="0" indent="0">
              <a:buFontTx/>
              <a:buNone/>
              <a:defRPr sz="2353">
                <a:solidFill>
                  <a:schemeClr val="bg2"/>
                </a:solidFill>
              </a:defRPr>
            </a:lvl1pPr>
          </a:lstStyle>
          <a:p>
            <a:r>
              <a:rPr lang="en-US"/>
              <a:t>Image here</a:t>
            </a:r>
          </a:p>
        </p:txBody>
      </p:sp>
      <p:sp>
        <p:nvSpPr>
          <p:cNvPr id="14" name="Picture Placeholder 6">
            <a:extLst>
              <a:ext uri="{FF2B5EF4-FFF2-40B4-BE49-F238E27FC236}">
                <a16:creationId xmlns:a16="http://schemas.microsoft.com/office/drawing/2014/main" id="{FD9BAAC0-2E8A-400D-AF8E-CA07F0D80FCE}"/>
              </a:ext>
            </a:extLst>
          </p:cNvPr>
          <p:cNvSpPr>
            <a:spLocks noGrp="1"/>
          </p:cNvSpPr>
          <p:nvPr>
            <p:ph type="pic" sz="quarter" idx="17" hasCustomPrompt="1"/>
          </p:nvPr>
        </p:nvSpPr>
        <p:spPr>
          <a:xfrm>
            <a:off x="455995" y="2126198"/>
            <a:ext cx="3618381" cy="510524"/>
          </a:xfrm>
          <a:solidFill>
            <a:srgbClr val="0078D7"/>
          </a:solidFill>
        </p:spPr>
        <p:txBody>
          <a:bodyPr/>
          <a:lstStyle>
            <a:lvl1pPr marL="0" indent="0">
              <a:buFontTx/>
              <a:buNone/>
              <a:defRPr sz="2353">
                <a:solidFill>
                  <a:schemeClr val="bg2"/>
                </a:solidFill>
              </a:defRPr>
            </a:lvl1pPr>
          </a:lstStyle>
          <a:p>
            <a:r>
              <a:rPr lang="en-US"/>
              <a:t>Image here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Photo Layout 3: photos with content</a:t>
            </a:r>
          </a:p>
        </p:txBody>
      </p:sp>
      <p:sp>
        <p:nvSpPr>
          <p:cNvPr id="11" name="Text Placeholder 4">
            <a:extLst>
              <a:ext uri="{FF2B5EF4-FFF2-40B4-BE49-F238E27FC236}">
                <a16:creationId xmlns:a16="http://schemas.microsoft.com/office/drawing/2014/main" id="{08D5EDAB-5079-4A4A-B54E-3062311D93B6}"/>
              </a:ext>
            </a:extLst>
          </p:cNvPr>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rgbClr val="0078D7"/>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Text Placeholder 4">
            <a:extLst>
              <a:ext uri="{FF2B5EF4-FFF2-40B4-BE49-F238E27FC236}">
                <a16:creationId xmlns:a16="http://schemas.microsoft.com/office/drawing/2014/main" id="{43F22380-A904-40BF-9F32-6A5D572BDC5E}"/>
              </a:ext>
            </a:extLst>
          </p:cNvPr>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rgbClr val="0078D7"/>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3" name="Text Placeholder 4">
            <a:extLst>
              <a:ext uri="{FF2B5EF4-FFF2-40B4-BE49-F238E27FC236}">
                <a16:creationId xmlns:a16="http://schemas.microsoft.com/office/drawing/2014/main" id="{C13FEFAF-546C-4719-9EAD-F4E41DDFCDCB}"/>
              </a:ext>
            </a:extLst>
          </p:cNvPr>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rgbClr val="0078D7"/>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8498527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9428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2170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691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rgbClr val="0078D7"/>
                </a:solidFill>
              </a:defRPr>
            </a:lvl1pPr>
          </a:lstStyle>
          <a:p>
            <a:pPr marL="0" lvl="0">
              <a:lnSpc>
                <a:spcPts val="5490"/>
              </a:lnSpc>
            </a:pPr>
            <a:r>
              <a:rPr lang="en-US"/>
              <a:t>Section title</a:t>
            </a:r>
          </a:p>
        </p:txBody>
      </p:sp>
    </p:spTree>
    <p:extLst>
      <p:ext uri="{BB962C8B-B14F-4D97-AF65-F5344CB8AC3E}">
        <p14:creationId xmlns:p14="http://schemas.microsoft.com/office/powerpoint/2010/main" val="2428809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078D7"/>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06578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1779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B4E325-5ED2-42F5-96CB-5DB36511F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468"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593214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44E56-331F-4541-8470-267A634FA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solidFill>
                  <a:srgbClr val="0078D7"/>
                </a:solidFill>
              </a:defRPr>
            </a:lvl1pPr>
          </a:lstStyle>
          <a:p>
            <a:r>
              <a:rPr lang="en-US"/>
              <a:t>Section title</a:t>
            </a:r>
          </a:p>
        </p:txBody>
      </p:sp>
    </p:spTree>
    <p:extLst>
      <p:ext uri="{BB962C8B-B14F-4D97-AF65-F5344CB8AC3E}">
        <p14:creationId xmlns:p14="http://schemas.microsoft.com/office/powerpoint/2010/main" val="1266682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6719688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0078D7"/>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7033602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ank you ">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rgbClr val="0078D7"/>
                </a:solidFill>
              </a:defRPr>
            </a:lvl1pPr>
          </a:lstStyle>
          <a:p>
            <a:r>
              <a:rPr lang="en-US"/>
              <a:t>Thank you.</a:t>
            </a:r>
          </a:p>
        </p:txBody>
      </p:sp>
      <p:pic>
        <p:nvPicPr>
          <p:cNvPr id="4" name="Picture 3">
            <a:extLst>
              <a:ext uri="{FF2B5EF4-FFF2-40B4-BE49-F238E27FC236}">
                <a16:creationId xmlns:a16="http://schemas.microsoft.com/office/drawing/2014/main" id="{7BB93193-12D7-4248-A45D-50719F04BA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86" y="460562"/>
            <a:ext cx="1434641" cy="314582"/>
          </a:xfrm>
          <a:prstGeom prst="rect">
            <a:avLst/>
          </a:prstGeom>
        </p:spPr>
      </p:pic>
    </p:spTree>
    <p:extLst>
      <p:ext uri="{BB962C8B-B14F-4D97-AF65-F5344CB8AC3E}">
        <p14:creationId xmlns:p14="http://schemas.microsoft.com/office/powerpoint/2010/main" val="1813579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rgbClr val="FFFFFF"/>
                </a:solidFill>
              </a:defRPr>
            </a:lvl1pPr>
          </a:lstStyle>
          <a:p>
            <a:r>
              <a:rPr lang="en-US"/>
              <a:t>Thank you.</a:t>
            </a:r>
          </a:p>
        </p:txBody>
      </p:sp>
      <p:pic>
        <p:nvPicPr>
          <p:cNvPr id="4" name="Picture 3">
            <a:extLst>
              <a:ext uri="{FF2B5EF4-FFF2-40B4-BE49-F238E27FC236}">
                <a16:creationId xmlns:a16="http://schemas.microsoft.com/office/drawing/2014/main" id="{3D380343-D0BD-45C3-AB3D-5D60A15A1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455288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ank you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rgbClr val="FFFFFF"/>
                </a:solidFill>
              </a:defRPr>
            </a:lvl1pPr>
          </a:lstStyle>
          <a:p>
            <a:r>
              <a:rPr lang="en-US"/>
              <a:t>Thank you.</a:t>
            </a:r>
          </a:p>
        </p:txBody>
      </p:sp>
      <p:pic>
        <p:nvPicPr>
          <p:cNvPr id="4" name="Picture 3">
            <a:extLst>
              <a:ext uri="{FF2B5EF4-FFF2-40B4-BE49-F238E27FC236}">
                <a16:creationId xmlns:a16="http://schemas.microsoft.com/office/drawing/2014/main" id="{3D380343-D0BD-45C3-AB3D-5D60A15A1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Tree>
    <p:extLst>
      <p:ext uri="{BB962C8B-B14F-4D97-AF65-F5344CB8AC3E}">
        <p14:creationId xmlns:p14="http://schemas.microsoft.com/office/powerpoint/2010/main" val="20501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_Logo_Slide 1">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93193-12D7-4248-A45D-50719F04BA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86" y="460562"/>
            <a:ext cx="1434641" cy="314582"/>
          </a:xfrm>
          <a:prstGeom prst="rect">
            <a:avLst/>
          </a:prstGeom>
        </p:spPr>
      </p:pic>
      <p:sp>
        <p:nvSpPr>
          <p:cNvPr id="5" name="Text Box 3">
            <a:extLst>
              <a:ext uri="{FF2B5EF4-FFF2-40B4-BE49-F238E27FC236}">
                <a16:creationId xmlns:a16="http://schemas.microsoft.com/office/drawing/2014/main" id="{878EFCEA-0C47-4020-9F40-1B35C16718BD}"/>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3805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_Logo_Slide2">
    <p:bg>
      <p:bgPr>
        <a:solidFill>
          <a:srgbClr val="0078D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380343-D0BD-45C3-AB3D-5D60A15A1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
        <p:nvSpPr>
          <p:cNvPr id="5" name="Text Box 3">
            <a:extLst>
              <a:ext uri="{FF2B5EF4-FFF2-40B4-BE49-F238E27FC236}">
                <a16:creationId xmlns:a16="http://schemas.microsoft.com/office/drawing/2014/main" id="{BB13749C-0CB9-4E92-9E85-E4104E3B0E89}"/>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rgbClr val="FFFFFF"/>
                </a:solidFill>
                <a:cs typeface="Segoe UI" pitchFamily="34" charset="0"/>
              </a:rPr>
              <a:t>© Copyright Microsoft Corporation. All rights reserved. </a:t>
            </a:r>
          </a:p>
        </p:txBody>
      </p:sp>
    </p:spTree>
    <p:extLst>
      <p:ext uri="{BB962C8B-B14F-4D97-AF65-F5344CB8AC3E}">
        <p14:creationId xmlns:p14="http://schemas.microsoft.com/office/powerpoint/2010/main" val="3606737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_Logo_Slide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380343-D0BD-45C3-AB3D-5D60A15A1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48586" y="469901"/>
            <a:ext cx="1434641" cy="314582"/>
          </a:xfrm>
          <a:prstGeom prst="rect">
            <a:avLst/>
          </a:prstGeom>
        </p:spPr>
      </p:pic>
      <p:sp>
        <p:nvSpPr>
          <p:cNvPr id="5" name="Text Box 3">
            <a:extLst>
              <a:ext uri="{FF2B5EF4-FFF2-40B4-BE49-F238E27FC236}">
                <a16:creationId xmlns:a16="http://schemas.microsoft.com/office/drawing/2014/main" id="{BB13749C-0CB9-4E92-9E85-E4104E3B0E89}"/>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rgbClr val="FFFFFF"/>
                </a:solidFill>
                <a:cs typeface="Segoe UI" pitchFamily="34" charset="0"/>
              </a:rPr>
              <a:t>© Copyright Microsoft Corporation. All rights reserved. </a:t>
            </a:r>
          </a:p>
        </p:txBody>
      </p:sp>
    </p:spTree>
    <p:extLst>
      <p:ext uri="{BB962C8B-B14F-4D97-AF65-F5344CB8AC3E}">
        <p14:creationId xmlns:p14="http://schemas.microsoft.com/office/powerpoint/2010/main" val="302096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100121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56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517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93379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4.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image" Target="../media/image33.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1">
            <a:extLst>
              <a:ext uri="{BEBA8EAE-BF5A-486C-A8C5-ECC9F3942E4B}">
                <a14:imgProps xmlns:a14="http://schemas.microsoft.com/office/drawing/2010/main">
                  <a14:imgLayer r:embed="rId22">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 id="2147483679" r:id="rId18"/>
    <p:sldLayoutId id="2147483680"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323850"/>
            <a:ext cx="11176000"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08000" y="1447800"/>
            <a:ext cx="11176000"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46703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Clr>
          <a:srgbClr val="C3D69B"/>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val="C3D69B"/>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val="C3D69B"/>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6"/>
          <a:stretch>
            <a:fillRect/>
          </a:stretch>
        </p:blipFill>
        <p:spPr>
          <a:xfrm rot="5400000">
            <a:off x="9179298" y="3012080"/>
            <a:ext cx="6858623" cy="833218"/>
          </a:xfrm>
          <a:prstGeom prst="rect">
            <a:avLst/>
          </a:prstGeom>
        </p:spPr>
      </p:pic>
      <p:pic>
        <p:nvPicPr>
          <p:cNvPr id="6" name="Picture 5">
            <a:extLst>
              <a:ext uri="{FF2B5EF4-FFF2-40B4-BE49-F238E27FC236}">
                <a16:creationId xmlns:a16="http://schemas.microsoft.com/office/drawing/2014/main" id="{B32C7900-AFFB-4964-8F46-B1BFA2764FCC}"/>
              </a:ext>
            </a:extLst>
          </p:cNvPr>
          <p:cNvPicPr>
            <a:picLocks noChangeAspect="1"/>
          </p:cNvPicPr>
          <p:nvPr userDrawn="1"/>
        </p:nvPicPr>
        <p:blipFill>
          <a:blip r:embed="rId4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0958172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shauncassells.com/" TargetMode="External"/><Relationship Id="rId2" Type="http://schemas.openxmlformats.org/officeDocument/2006/relationships/hyperlink" Target="mailto:JPScripter@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customXml" Target="../ink/ink1.xml"/><Relationship Id="rId5" Type="http://schemas.openxmlformats.org/officeDocument/2006/relationships/diagramQuickStyle" Target="../diagrams/quickStyle1.xml"/><Relationship Id="rId10" Type="http://schemas.openxmlformats.org/officeDocument/2006/relationships/image" Target="../media/image62.png"/><Relationship Id="rId4" Type="http://schemas.openxmlformats.org/officeDocument/2006/relationships/diagramLayout" Target="../diagrams/layout1.xml"/><Relationship Id="rId9" Type="http://schemas.openxmlformats.org/officeDocument/2006/relationships/image" Target="../media/image61.png"/><Relationship Id="rId14" Type="http://schemas.openxmlformats.org/officeDocument/2006/relationships/image" Target="../media/image65.sv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download/details.aspx?id=58091" TargetMode="External"/><Relationship Id="rId2" Type="http://schemas.openxmlformats.org/officeDocument/2006/relationships/hyperlink" Target="https://techcommunity.microsoft.com/t5/Windows-Kernel-Internals/DTrace-on-Windows/ba-p/36290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hyperlink" Target="http://bit.ly/wmiguid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bit.ly/poshhistory" TargetMode="External"/><Relationship Id="rId4" Type="http://schemas.openxmlformats.org/officeDocument/2006/relationships/hyperlink" Target="http://bit.ly/wmi4evi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windows-insider/flight-hub/" TargetMode="External"/><Relationship Id="rId7" Type="http://schemas.openxmlformats.org/officeDocument/2006/relationships/hyperlink" Target="https://www.microsoft.com/en-us/download/details.aspx?id=58091" TargetMode="External"/><Relationship Id="rId2" Type="http://schemas.openxmlformats.org/officeDocument/2006/relationships/hyperlink" Target="https://bit.ly/2Y6CV13" TargetMode="External"/><Relationship Id="rId1" Type="http://schemas.openxmlformats.org/officeDocument/2006/relationships/slideLayout" Target="../slideLayouts/slideLayout2.xml"/><Relationship Id="rId6" Type="http://schemas.openxmlformats.org/officeDocument/2006/relationships/hyperlink" Target="https://bit.ly/2vANA7Q" TargetMode="External"/><Relationship Id="rId5" Type="http://schemas.openxmlformats.org/officeDocument/2006/relationships/hyperlink" Target="https://docs.microsoft.com/en-us/windows-hardware/test/wpt/" TargetMode="External"/><Relationship Id="rId4" Type="http://schemas.openxmlformats.org/officeDocument/2006/relationships/hyperlink" Target="https://aka.ms/adk"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The Windows House of mirrors: </a:t>
            </a:r>
            <a:br>
              <a:rPr lang="en-US" dirty="0"/>
            </a:br>
            <a:r>
              <a:rPr lang="en-US" sz="3100" dirty="0"/>
              <a:t>A roller coaster tour of the subsystems you use every day.</a:t>
            </a:r>
          </a:p>
        </p:txBody>
      </p:sp>
      <p:sp>
        <p:nvSpPr>
          <p:cNvPr id="6" name="Text Placeholder 5"/>
          <p:cNvSpPr>
            <a:spLocks noGrp="1"/>
          </p:cNvSpPr>
          <p:nvPr>
            <p:ph type="body" sz="quarter" idx="10"/>
          </p:nvPr>
        </p:nvSpPr>
        <p:spPr>
          <a:xfrm>
            <a:off x="8879454" y="2585277"/>
            <a:ext cx="3085383" cy="2238432"/>
          </a:xfrm>
        </p:spPr>
        <p:txBody>
          <a:bodyPr>
            <a:normAutofit/>
          </a:bodyPr>
          <a:lstStyle/>
          <a:p>
            <a:r>
              <a:rPr lang="en-US"/>
              <a:t>Jeff Scripter</a:t>
            </a:r>
          </a:p>
          <a:p>
            <a:r>
              <a:rPr lang="en-US">
                <a:hlinkClick r:id="rId2"/>
              </a:rPr>
              <a:t>JPScripter@gmail.com</a:t>
            </a:r>
            <a:endParaRPr lang="en-US"/>
          </a:p>
          <a:p>
            <a:r>
              <a:rPr lang="en-US"/>
              <a:t>Application System Engineer</a:t>
            </a:r>
          </a:p>
          <a:p>
            <a:r>
              <a:rPr lang="en-US"/>
              <a:t>Big Bank</a:t>
            </a:r>
          </a:p>
        </p:txBody>
      </p:sp>
      <p:sp>
        <p:nvSpPr>
          <p:cNvPr id="7" name="Text Placeholder 6"/>
          <p:cNvSpPr>
            <a:spLocks noGrp="1"/>
          </p:cNvSpPr>
          <p:nvPr>
            <p:ph type="body" sz="quarter" idx="11"/>
          </p:nvPr>
        </p:nvSpPr>
        <p:spPr>
          <a:xfrm>
            <a:off x="5976591" y="2585277"/>
            <a:ext cx="2902863" cy="2238432"/>
          </a:xfrm>
        </p:spPr>
        <p:txBody>
          <a:bodyPr>
            <a:normAutofit/>
          </a:bodyPr>
          <a:lstStyle/>
          <a:p>
            <a:r>
              <a:rPr lang="en-US"/>
              <a:t>Shaun Cassells</a:t>
            </a:r>
          </a:p>
          <a:p>
            <a:r>
              <a:rPr lang="en-US"/>
              <a:t>@Cassells</a:t>
            </a:r>
          </a:p>
          <a:p>
            <a:r>
              <a:rPr lang="en-US">
                <a:hlinkClick r:id="rId3"/>
              </a:rPr>
              <a:t>www.shauncassells.com</a:t>
            </a:r>
            <a:endParaRPr lang="en-US"/>
          </a:p>
          <a:p>
            <a:r>
              <a:rPr lang="en-US"/>
              <a:t>MVP, Principal Solution Engineer</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
        <p:nvSpPr>
          <p:cNvPr id="8" name="Text Placeholder 6">
            <a:extLst>
              <a:ext uri="{FF2B5EF4-FFF2-40B4-BE49-F238E27FC236}">
                <a16:creationId xmlns:a16="http://schemas.microsoft.com/office/drawing/2014/main" id="{F94F3DFB-3BC0-44EC-A200-50C7B387F408}"/>
              </a:ext>
            </a:extLst>
          </p:cNvPr>
          <p:cNvSpPr txBox="1">
            <a:spLocks/>
          </p:cNvSpPr>
          <p:nvPr/>
        </p:nvSpPr>
        <p:spPr>
          <a:xfrm>
            <a:off x="3312547" y="2647896"/>
            <a:ext cx="2902863" cy="2238432"/>
          </a:xfrm>
          <a:prstGeom prst="rect">
            <a:avLst/>
          </a:prstGeom>
        </p:spPr>
        <p:txBody>
          <a:bodyPr vert="horz" lIns="91440" tIns="45720" rIns="91440" bIns="45720" rtlCol="0" anchor="t">
            <a:normAutofit/>
          </a:bodyPr>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t>Stephen Owen</a:t>
            </a:r>
          </a:p>
          <a:p>
            <a:r>
              <a:rPr lang="en-US"/>
              <a:t>@</a:t>
            </a:r>
            <a:r>
              <a:rPr lang="en-US" err="1"/>
              <a:t>FoxDeploy</a:t>
            </a:r>
            <a:endParaRPr lang="en-US"/>
          </a:p>
          <a:p>
            <a:r>
              <a:rPr lang="en-US"/>
              <a:t>FoxDeploy.com</a:t>
            </a:r>
          </a:p>
          <a:p>
            <a:r>
              <a:rPr lang="en-US"/>
              <a:t>Automation Engineer</a:t>
            </a:r>
          </a:p>
          <a:p>
            <a:r>
              <a:rPr lang="en-US"/>
              <a:t>Big Bank</a:t>
            </a:r>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Component Object Model</a:t>
            </a:r>
          </a:p>
        </p:txBody>
      </p:sp>
      <p:sp>
        <p:nvSpPr>
          <p:cNvPr id="13" name="Content Placeholder 12"/>
          <p:cNvSpPr>
            <a:spLocks noGrp="1"/>
          </p:cNvSpPr>
          <p:nvPr>
            <p:ph idx="1"/>
          </p:nvPr>
        </p:nvSpPr>
        <p:spPr/>
        <p:txBody>
          <a:bodyPr>
            <a:normAutofit/>
          </a:bodyPr>
          <a:lstStyle/>
          <a:p>
            <a:r>
              <a:rPr lang="en-US" dirty="0"/>
              <a:t>This was a way to more easily allow software to interact with each other. </a:t>
            </a:r>
          </a:p>
          <a:p>
            <a:endParaRPr lang="en-US" dirty="0"/>
          </a:p>
          <a:p>
            <a:r>
              <a:rPr lang="en-US" dirty="0"/>
              <a:t>Mostly for local software interactions, DCOM was added to allow for remote software interactions.</a:t>
            </a:r>
          </a:p>
          <a:p>
            <a:pPr lvl="1"/>
            <a:r>
              <a:rPr lang="en-US" dirty="0"/>
              <a:t>Just a COM object with remote access build added.</a:t>
            </a:r>
          </a:p>
          <a:p>
            <a:endParaRPr lang="en-US" dirty="0"/>
          </a:p>
          <a:p>
            <a:r>
              <a:rPr lang="en-US" dirty="0"/>
              <a:t>COM+ is just the COM but with more bells and whistles (V2)</a:t>
            </a:r>
          </a:p>
          <a:p>
            <a:endParaRPr lang="en-US" dirty="0"/>
          </a:p>
          <a:p>
            <a:r>
              <a:rPr lang="en-US" dirty="0"/>
              <a:t>Two types:</a:t>
            </a:r>
          </a:p>
          <a:p>
            <a:pPr lvl="1"/>
            <a:r>
              <a:rPr lang="en-US" dirty="0"/>
              <a:t>In process – Uses the DLL directly.</a:t>
            </a:r>
          </a:p>
          <a:p>
            <a:pPr lvl="1"/>
            <a:r>
              <a:rPr lang="en-US" dirty="0"/>
              <a:t>Out of process – launches and EXE. </a:t>
            </a:r>
          </a:p>
          <a:p>
            <a:endParaRPr lang="en-US" dirty="0"/>
          </a:p>
        </p:txBody>
      </p:sp>
    </p:spTree>
    <p:extLst>
      <p:ext uri="{BB962C8B-B14F-4D97-AF65-F5344CB8AC3E}">
        <p14:creationId xmlns:p14="http://schemas.microsoft.com/office/powerpoint/2010/main" val="209467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How it works</a:t>
            </a:r>
          </a:p>
        </p:txBody>
      </p:sp>
      <p:sp>
        <p:nvSpPr>
          <p:cNvPr id="13" name="Content Placeholder 12"/>
          <p:cNvSpPr>
            <a:spLocks noGrp="1"/>
          </p:cNvSpPr>
          <p:nvPr>
            <p:ph idx="1"/>
          </p:nvPr>
        </p:nvSpPr>
        <p:spPr/>
        <p:txBody>
          <a:bodyPr>
            <a:normAutofit/>
          </a:bodyPr>
          <a:lstStyle/>
          <a:p>
            <a:endParaRPr lang="en-US" dirty="0"/>
          </a:p>
          <a:p>
            <a:r>
              <a:rPr lang="en-US" dirty="0"/>
              <a:t>Com objects are binary interfaces that are registered in HKR (User or machine)</a:t>
            </a:r>
          </a:p>
          <a:p>
            <a:endParaRPr lang="en-US" dirty="0"/>
          </a:p>
          <a:p>
            <a:r>
              <a:rPr lang="en-US" dirty="0"/>
              <a:t>DLLs register as a com name and version</a:t>
            </a:r>
          </a:p>
          <a:p>
            <a:pPr lvl="1"/>
            <a:r>
              <a:rPr lang="en-US" dirty="0"/>
              <a:t>Com object Interface name</a:t>
            </a:r>
          </a:p>
          <a:p>
            <a:pPr lvl="2"/>
            <a:r>
              <a:rPr lang="en-US" dirty="0" err="1"/>
              <a:t>Hkey_Classes_root</a:t>
            </a:r>
            <a:r>
              <a:rPr lang="en-US" dirty="0"/>
              <a:t>\&lt;Interface&gt;\CLSID</a:t>
            </a:r>
          </a:p>
          <a:p>
            <a:pPr lvl="1"/>
            <a:r>
              <a:rPr lang="en-US" dirty="0"/>
              <a:t>CLSID is located</a:t>
            </a:r>
          </a:p>
          <a:p>
            <a:pPr lvl="2"/>
            <a:r>
              <a:rPr lang="en-US" dirty="0" err="1"/>
              <a:t>Hkey_Classes_Root</a:t>
            </a:r>
            <a:r>
              <a:rPr lang="en-US" dirty="0"/>
              <a:t>\CLSID\&lt;CLSID&gt;</a:t>
            </a:r>
          </a:p>
          <a:p>
            <a:pPr lvl="1"/>
            <a:endParaRPr lang="en-US" dirty="0"/>
          </a:p>
          <a:p>
            <a:r>
              <a:rPr lang="en-US" dirty="0"/>
              <a:t>This will locate the binary that can manage the interface.</a:t>
            </a:r>
          </a:p>
          <a:p>
            <a:endParaRPr lang="en-US" dirty="0"/>
          </a:p>
          <a:p>
            <a:endParaRPr lang="en-US" dirty="0"/>
          </a:p>
        </p:txBody>
      </p:sp>
    </p:spTree>
    <p:extLst>
      <p:ext uri="{BB962C8B-B14F-4D97-AF65-F5344CB8AC3E}">
        <p14:creationId xmlns:p14="http://schemas.microsoft.com/office/powerpoint/2010/main" val="95060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Practical</a:t>
            </a:r>
          </a:p>
        </p:txBody>
      </p:sp>
      <p:sp>
        <p:nvSpPr>
          <p:cNvPr id="13" name="Content Placeholder 12"/>
          <p:cNvSpPr>
            <a:spLocks noGrp="1"/>
          </p:cNvSpPr>
          <p:nvPr>
            <p:ph idx="1"/>
          </p:nvPr>
        </p:nvSpPr>
        <p:spPr/>
        <p:txBody>
          <a:bodyPr>
            <a:normAutofit/>
          </a:bodyPr>
          <a:lstStyle/>
          <a:p>
            <a:r>
              <a:rPr lang="en-US"/>
              <a:t>There are several applications that can have useful com interfaces like</a:t>
            </a:r>
          </a:p>
          <a:p>
            <a:pPr lvl="1"/>
            <a:r>
              <a:rPr lang="en-US"/>
              <a:t>MSI installer</a:t>
            </a:r>
          </a:p>
          <a:p>
            <a:pPr lvl="1"/>
            <a:r>
              <a:rPr lang="en-US"/>
              <a:t>windows updates </a:t>
            </a:r>
          </a:p>
          <a:p>
            <a:pPr lvl="1"/>
            <a:r>
              <a:rPr lang="en-US"/>
              <a:t>Office</a:t>
            </a:r>
          </a:p>
          <a:p>
            <a:pPr lvl="1"/>
            <a:r>
              <a:rPr lang="en-US"/>
              <a:t>RSA soft token</a:t>
            </a:r>
          </a:p>
          <a:p>
            <a:pPr marL="457200" lvl="1" indent="0">
              <a:buNone/>
            </a:pPr>
            <a:endParaRPr lang="en-US"/>
          </a:p>
          <a:p>
            <a:r>
              <a:rPr lang="en-US"/>
              <a:t>If you have to troubleshoot errors, The application event log can capture some of the more severe errors. </a:t>
            </a:r>
          </a:p>
          <a:p>
            <a:endParaRPr lang="en-US"/>
          </a:p>
        </p:txBody>
      </p:sp>
    </p:spTree>
    <p:extLst>
      <p:ext uri="{BB962C8B-B14F-4D97-AF65-F5344CB8AC3E}">
        <p14:creationId xmlns:p14="http://schemas.microsoft.com/office/powerpoint/2010/main" val="212728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DCOM</a:t>
            </a:r>
          </a:p>
        </p:txBody>
      </p:sp>
      <p:sp>
        <p:nvSpPr>
          <p:cNvPr id="13" name="Content Placeholder 12"/>
          <p:cNvSpPr>
            <a:spLocks noGrp="1"/>
          </p:cNvSpPr>
          <p:nvPr>
            <p:ph idx="1"/>
          </p:nvPr>
        </p:nvSpPr>
        <p:spPr/>
        <p:txBody>
          <a:bodyPr>
            <a:normAutofit/>
          </a:bodyPr>
          <a:lstStyle/>
          <a:p>
            <a:r>
              <a:rPr lang="en-US"/>
              <a:t>Distributed Component Object Model was used as an old way to service remote client.</a:t>
            </a:r>
          </a:p>
          <a:p>
            <a:endParaRPr lang="en-US"/>
          </a:p>
          <a:p>
            <a:r>
              <a:rPr lang="en-US"/>
              <a:t>This is mostly replaced with web services</a:t>
            </a:r>
          </a:p>
          <a:p>
            <a:endParaRPr lang="en-US"/>
          </a:p>
          <a:p>
            <a:r>
              <a:rPr lang="en-US"/>
              <a:t>Registered as apps in</a:t>
            </a:r>
          </a:p>
          <a:p>
            <a:pPr lvl="1"/>
            <a:r>
              <a:rPr lang="en-US"/>
              <a:t>HKEY_CLASSES_ROOT\</a:t>
            </a:r>
            <a:r>
              <a:rPr lang="en-US" err="1"/>
              <a:t>AppID</a:t>
            </a:r>
            <a:endParaRPr lang="en-US"/>
          </a:p>
          <a:p>
            <a:endParaRPr lang="en-US"/>
          </a:p>
          <a:p>
            <a:r>
              <a:rPr lang="en-US"/>
              <a:t>DCOM can be controlled in the </a:t>
            </a:r>
            <a:r>
              <a:rPr lang="en-US" err="1"/>
              <a:t>comexp.msc</a:t>
            </a:r>
            <a:r>
              <a:rPr lang="en-US"/>
              <a:t> </a:t>
            </a:r>
            <a:r>
              <a:rPr lang="en-US" err="1"/>
              <a:t>snapin</a:t>
            </a:r>
            <a:endParaRPr lang="en-US"/>
          </a:p>
          <a:p>
            <a:pPr marL="0" indent="0">
              <a:buNone/>
            </a:pPr>
            <a:endParaRPr lang="en-US"/>
          </a:p>
        </p:txBody>
      </p:sp>
    </p:spTree>
    <p:extLst>
      <p:ext uri="{BB962C8B-B14F-4D97-AF65-F5344CB8AC3E}">
        <p14:creationId xmlns:p14="http://schemas.microsoft.com/office/powerpoint/2010/main" val="34130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a:t>WMI</a:t>
            </a:r>
            <a:endParaRPr lang="en-US"/>
          </a:p>
        </p:txBody>
      </p:sp>
      <p:sp>
        <p:nvSpPr>
          <p:cNvPr id="5" name="Text Placeholder 4"/>
          <p:cNvSpPr>
            <a:spLocks noGrp="1"/>
          </p:cNvSpPr>
          <p:nvPr>
            <p:ph type="body" idx="1"/>
          </p:nvPr>
        </p:nvSpPr>
        <p:spPr/>
        <p:txBody>
          <a:bodyPr>
            <a:normAutofit/>
          </a:bodyPr>
          <a:lstStyle/>
          <a:p>
            <a:r>
              <a:rPr lang="en-US" sz="2800"/>
              <a:t>🎺 </a:t>
            </a:r>
            <a:r>
              <a:rPr lang="en-US" sz="2800" i="1"/>
              <a:t>T</a:t>
            </a:r>
            <a:r>
              <a:rPr lang="en-US" sz="2800"/>
              <a:t>he skeleton key to basically everything 🎺</a:t>
            </a:r>
          </a:p>
        </p:txBody>
      </p:sp>
    </p:spTree>
    <p:extLst>
      <p:ext uri="{BB962C8B-B14F-4D97-AF65-F5344CB8AC3E}">
        <p14:creationId xmlns:p14="http://schemas.microsoft.com/office/powerpoint/2010/main" val="3685955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t>
            </a:r>
            <a:r>
              <a:rPr lang="en-US" err="1"/>
              <a:t>wmi</a:t>
            </a:r>
            <a:r>
              <a:rPr lang="en-US"/>
              <a:t>?</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lstStyle/>
          <a:p>
            <a:r>
              <a:rPr lang="en-US"/>
              <a:t>Windows Management Instrumentation</a:t>
            </a:r>
          </a:p>
          <a:p>
            <a:r>
              <a:rPr lang="en-US"/>
              <a:t>Microsoft’s take on the standard</a:t>
            </a:r>
          </a:p>
          <a:p>
            <a:r>
              <a:rPr lang="en-US"/>
              <a:t>What standard?</a:t>
            </a:r>
          </a:p>
          <a:p>
            <a:r>
              <a:rPr lang="en-US"/>
              <a:t>Web Based Enterprise Management Consortium and DMTF</a:t>
            </a:r>
          </a:p>
          <a:p>
            <a:r>
              <a:rPr lang="en-US"/>
              <a:t>Is it CIM?</a:t>
            </a:r>
          </a:p>
        </p:txBody>
      </p:sp>
    </p:spTree>
    <p:extLst>
      <p:ext uri="{BB962C8B-B14F-4D97-AF65-F5344CB8AC3E}">
        <p14:creationId xmlns:p14="http://schemas.microsoft.com/office/powerpoint/2010/main" val="5308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D7B75EA-EB16-4BBD-99CF-0178EE67C3EA}"/>
              </a:ext>
            </a:extLst>
          </p:cNvPr>
          <p:cNvPicPr>
            <a:picLocks noGrp="1" noChangeAspect="1"/>
          </p:cNvPicPr>
          <p:nvPr>
            <p:ph idx="1"/>
          </p:nvPr>
        </p:nvPicPr>
        <p:blipFill>
          <a:blip r:embed="rId3"/>
          <a:stretch>
            <a:fillRect/>
          </a:stretch>
        </p:blipFill>
        <p:spPr>
          <a:xfrm>
            <a:off x="1008992" y="1076646"/>
            <a:ext cx="9963807" cy="4719563"/>
          </a:xfrm>
          <a:prstGeom prst="rect">
            <a:avLst/>
          </a:prstGeom>
        </p:spPr>
      </p:pic>
      <p:sp>
        <p:nvSpPr>
          <p:cNvPr id="2" name="Title 1"/>
          <p:cNvSpPr>
            <a:spLocks noGrp="1"/>
          </p:cNvSpPr>
          <p:nvPr>
            <p:ph type="title" idx="4294967295"/>
          </p:nvPr>
        </p:nvSpPr>
        <p:spPr>
          <a:xfrm>
            <a:off x="0" y="228600"/>
            <a:ext cx="10972800" cy="914400"/>
          </a:xfrm>
        </p:spPr>
        <p:txBody>
          <a:bodyPr/>
          <a:lstStyle/>
          <a:p>
            <a:r>
              <a:rPr lang="en-US"/>
              <a:t>The great thing about standards is…</a:t>
            </a:r>
          </a:p>
        </p:txBody>
      </p:sp>
      <p:sp>
        <p:nvSpPr>
          <p:cNvPr id="5" name="Title 1">
            <a:extLst>
              <a:ext uri="{FF2B5EF4-FFF2-40B4-BE49-F238E27FC236}">
                <a16:creationId xmlns:a16="http://schemas.microsoft.com/office/drawing/2014/main" id="{85CE338F-2CC0-4168-87C5-80A773DBCCD3}"/>
              </a:ext>
            </a:extLst>
          </p:cNvPr>
          <p:cNvSpPr txBox="1">
            <a:spLocks/>
          </p:cNvSpPr>
          <p:nvPr/>
        </p:nvSpPr>
        <p:spPr>
          <a:xfrm>
            <a:off x="2737945" y="5943600"/>
            <a:ext cx="10972800" cy="9144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There are so many to choose from!</a:t>
            </a:r>
          </a:p>
        </p:txBody>
      </p:sp>
    </p:spTree>
    <p:extLst>
      <p:ext uri="{BB962C8B-B14F-4D97-AF65-F5344CB8AC3E}">
        <p14:creationId xmlns:p14="http://schemas.microsoft.com/office/powerpoint/2010/main" val="3778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bother with </a:t>
            </a:r>
            <a:r>
              <a:rPr lang="en-US" err="1"/>
              <a:t>wmi</a:t>
            </a:r>
            <a:r>
              <a:rPr lang="en-US"/>
              <a:t>?</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lstStyle/>
          <a:p>
            <a:r>
              <a:rPr lang="en-US"/>
              <a:t>It’s everywhere…</a:t>
            </a:r>
          </a:p>
          <a:p>
            <a:r>
              <a:rPr lang="en-US"/>
              <a:t>      …..in Windows</a:t>
            </a:r>
          </a:p>
          <a:p>
            <a:r>
              <a:rPr lang="en-US"/>
              <a:t>If it’s not in the registry…guess where it lives in Windows? </a:t>
            </a:r>
          </a:p>
          <a:p>
            <a:r>
              <a:rPr lang="en-US"/>
              <a:t>Database vs API</a:t>
            </a:r>
          </a:p>
          <a:p>
            <a:r>
              <a:rPr lang="en-US"/>
              <a:t>Solves this common life scenario…</a:t>
            </a:r>
          </a:p>
          <a:p>
            <a:r>
              <a:rPr lang="en-US"/>
              <a:t>Time to update drivers…</a:t>
            </a:r>
          </a:p>
          <a:p>
            <a:pPr lvl="1"/>
            <a:r>
              <a:rPr lang="en-US"/>
              <a:t>Or flex on noobs</a:t>
            </a:r>
          </a:p>
        </p:txBody>
      </p:sp>
      <p:pic>
        <p:nvPicPr>
          <p:cNvPr id="3" name="Picture 2">
            <a:extLst>
              <a:ext uri="{FF2B5EF4-FFF2-40B4-BE49-F238E27FC236}">
                <a16:creationId xmlns:a16="http://schemas.microsoft.com/office/drawing/2014/main" id="{F5400C21-4369-4D85-955D-7FBB031982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79" b="99827" l="639" r="91374">
                        <a14:foregroundMark x1="67891" y1="15917" x2="92971" y2="14360"/>
                        <a14:foregroundMark x1="92971" y1="14360" x2="97923" y2="26298"/>
                        <a14:foregroundMark x1="97923" y1="26298" x2="76677" y2="90138"/>
                        <a14:foregroundMark x1="76677" y1="90138" x2="65974" y2="98443"/>
                        <a14:foregroundMark x1="65974" y1="98443" x2="57029" y2="89273"/>
                        <a14:foregroundMark x1="57029" y1="89273" x2="64217" y2="30623"/>
                        <a14:foregroundMark x1="64217" y1="30623" x2="71406" y2="13841"/>
                        <a14:foregroundMark x1="93131" y1="40830" x2="99361" y2="10381"/>
                        <a14:foregroundMark x1="99361" y1="10381" x2="87700" y2="5017"/>
                        <a14:foregroundMark x1="87700" y1="5017" x2="49361" y2="6055"/>
                        <a14:foregroundMark x1="49361" y1="6055" x2="40575" y2="15744"/>
                        <a14:foregroundMark x1="40575" y1="15744" x2="34185" y2="32180"/>
                        <a14:foregroundMark x1="89617" y1="10727" x2="94888" y2="24394"/>
                        <a14:foregroundMark x1="94888" y1="24394" x2="91374" y2="38235"/>
                        <a14:foregroundMark x1="91374" y1="38235" x2="84185" y2="50519"/>
                        <a14:foregroundMark x1="84185" y1="50519" x2="72843" y2="57958"/>
                        <a14:foregroundMark x1="72843" y1="57958" x2="60064" y2="56747"/>
                        <a14:foregroundMark x1="60064" y1="56747" x2="53355" y2="41003"/>
                        <a14:foregroundMark x1="53355" y1="41003" x2="54952" y2="27855"/>
                        <a14:foregroundMark x1="54952" y1="27855" x2="60383" y2="16263"/>
                        <a14:foregroundMark x1="60383" y1="16263" x2="70447" y2="7958"/>
                        <a14:foregroundMark x1="70447" y1="7958" x2="91374" y2="9689"/>
                        <a14:foregroundMark x1="61342" y1="99654" x2="5591" y2="68166"/>
                        <a14:foregroundMark x1="5591" y1="68166" x2="3674" y2="41349"/>
                        <a14:foregroundMark x1="3674" y1="41349" x2="6550" y2="1038"/>
                        <a14:foregroundMark x1="6550" y1="1038" x2="19010" y2="173"/>
                        <a14:foregroundMark x1="19010" y1="173" x2="92971" y2="6401"/>
                        <a14:foregroundMark x1="92971" y1="6401" x2="95527" y2="19550"/>
                        <a14:foregroundMark x1="95527" y1="19550" x2="77796" y2="85121"/>
                        <a14:foregroundMark x1="77796" y1="85121" x2="57668" y2="99827"/>
                        <a14:foregroundMark x1="86422" y1="15052" x2="57188" y2="20934"/>
                        <a14:foregroundMark x1="57188" y1="20934" x2="51757" y2="33564"/>
                        <a14:foregroundMark x1="51757" y1="33564" x2="57029" y2="74913"/>
                        <a14:foregroundMark x1="57029" y1="74913" x2="67412" y2="84602"/>
                        <a14:foregroundMark x1="67412" y1="84602" x2="78914" y2="80450"/>
                        <a14:foregroundMark x1="78914" y1="80450" x2="88498" y2="38581"/>
                        <a14:foregroundMark x1="88498" y1="38581" x2="88498" y2="24913"/>
                        <a14:foregroundMark x1="88498" y1="24913" x2="82588" y2="13495"/>
                        <a14:foregroundMark x1="82588" y1="13495" x2="81949" y2="13149"/>
                        <a14:foregroundMark x1="70447" y1="35467" x2="64856" y2="48097"/>
                        <a14:foregroundMark x1="64856" y1="48097" x2="68850" y2="76817"/>
                        <a14:foregroundMark x1="68850" y1="76817" x2="81310" y2="74567"/>
                        <a14:foregroundMark x1="81310" y1="74567" x2="81150" y2="60727"/>
                        <a14:foregroundMark x1="81150" y1="60727" x2="67412" y2="37889"/>
                        <a14:foregroundMark x1="67412" y1="37889" x2="67093" y2="37889"/>
                        <a14:foregroundMark x1="77157" y1="57958" x2="65176" y2="64014"/>
                        <a14:foregroundMark x1="65176" y1="64014" x2="73962" y2="73529"/>
                        <a14:foregroundMark x1="73962" y1="73529" x2="70927" y2="60900"/>
                        <a14:foregroundMark x1="70927" y1="60900" x2="69489" y2="60554"/>
                        <a14:foregroundMark x1="49201" y1="84083" x2="37380" y2="86332"/>
                        <a14:foregroundMark x1="37380" y1="86332" x2="5591" y2="67128"/>
                        <a14:foregroundMark x1="5591" y1="67128" x2="7508" y2="53287"/>
                        <a14:foregroundMark x1="7508" y1="53287" x2="15815" y2="41869"/>
                        <a14:foregroundMark x1="15815" y1="41869" x2="30671" y2="47232"/>
                        <a14:foregroundMark x1="30671" y1="47232" x2="49361" y2="86332"/>
                        <a14:foregroundMark x1="47125" y1="84083" x2="11022" y2="61419"/>
                        <a14:foregroundMark x1="11022" y1="61419" x2="9425" y2="59862"/>
                        <a14:foregroundMark x1="46645" y1="9689" x2="8946" y2="6920"/>
                        <a14:foregroundMark x1="8946" y1="6920" x2="639" y2="3979"/>
                      </a14:backgroundRemoval>
                    </a14:imgEffect>
                  </a14:imgLayer>
                </a14:imgProps>
              </a:ext>
            </a:extLst>
          </a:blip>
          <a:stretch>
            <a:fillRect/>
          </a:stretch>
        </p:blipFill>
        <p:spPr>
          <a:xfrm flipH="1">
            <a:off x="4691270" y="2881725"/>
            <a:ext cx="4605479" cy="3670489"/>
          </a:xfrm>
          <a:prstGeom prst="rect">
            <a:avLst/>
          </a:prstGeom>
        </p:spPr>
      </p:pic>
      <p:pic>
        <p:nvPicPr>
          <p:cNvPr id="5" name="Picture 4">
            <a:extLst>
              <a:ext uri="{FF2B5EF4-FFF2-40B4-BE49-F238E27FC236}">
                <a16:creationId xmlns:a16="http://schemas.microsoft.com/office/drawing/2014/main" id="{1276B613-2872-4D02-B71B-B478BAF2E020}"/>
              </a:ext>
            </a:extLst>
          </p:cNvPr>
          <p:cNvPicPr>
            <a:picLocks noChangeAspect="1"/>
          </p:cNvPicPr>
          <p:nvPr/>
        </p:nvPicPr>
        <p:blipFill>
          <a:blip r:embed="rId5"/>
          <a:stretch>
            <a:fillRect/>
          </a:stretch>
        </p:blipFill>
        <p:spPr>
          <a:xfrm>
            <a:off x="6344478" y="1751614"/>
            <a:ext cx="5652401" cy="3811971"/>
          </a:xfrm>
          <a:prstGeom prst="rect">
            <a:avLst/>
          </a:prstGeom>
        </p:spPr>
      </p:pic>
    </p:spTree>
    <p:extLst>
      <p:ext uri="{BB962C8B-B14F-4D97-AF65-F5344CB8AC3E}">
        <p14:creationId xmlns:p14="http://schemas.microsoft.com/office/powerpoint/2010/main" val="399028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 to use with </a:t>
            </a:r>
            <a:r>
              <a:rPr lang="en-US" err="1"/>
              <a:t>wmi</a:t>
            </a:r>
            <a:endParaRPr lang="en-US"/>
          </a:p>
        </p:txBody>
      </p:sp>
      <p:sp>
        <p:nvSpPr>
          <p:cNvPr id="7" name="Content Placeholder 6">
            <a:extLst>
              <a:ext uri="{FF2B5EF4-FFF2-40B4-BE49-F238E27FC236}">
                <a16:creationId xmlns:a16="http://schemas.microsoft.com/office/drawing/2014/main" id="{3C26EE81-5D4E-411A-B745-74D69A61DF0B}"/>
              </a:ext>
            </a:extLst>
          </p:cNvPr>
          <p:cNvSpPr>
            <a:spLocks noGrp="1"/>
          </p:cNvSpPr>
          <p:nvPr>
            <p:ph idx="1"/>
          </p:nvPr>
        </p:nvSpPr>
        <p:spPr/>
        <p:txBody>
          <a:bodyPr/>
          <a:lstStyle/>
          <a:p>
            <a:r>
              <a:rPr lang="en-US"/>
              <a:t>WMIC – keeping it old school</a:t>
            </a:r>
          </a:p>
          <a:p>
            <a:r>
              <a:rPr lang="en-US"/>
              <a:t>PowerShell</a:t>
            </a:r>
          </a:p>
          <a:p>
            <a:pPr lvl="1"/>
            <a:r>
              <a:rPr lang="en-US"/>
              <a:t>Search for classes w/</a:t>
            </a:r>
            <a:br>
              <a:rPr lang="en-US"/>
            </a:br>
            <a:r>
              <a:rPr lang="en-US"/>
              <a:t>Get-</a:t>
            </a:r>
            <a:r>
              <a:rPr lang="en-US" err="1"/>
              <a:t>CimClass</a:t>
            </a:r>
            <a:r>
              <a:rPr lang="en-US"/>
              <a:t>!</a:t>
            </a:r>
          </a:p>
          <a:p>
            <a:r>
              <a:rPr lang="en-US" err="1"/>
              <a:t>WBEMTest</a:t>
            </a:r>
            <a:endParaRPr lang="en-US"/>
          </a:p>
          <a:p>
            <a:r>
              <a:rPr lang="en-US"/>
              <a:t>WMI Explorer</a:t>
            </a:r>
          </a:p>
          <a:p>
            <a:pPr marL="0" indent="0">
              <a:buNone/>
            </a:pPr>
            <a:endParaRPr lang="en-US"/>
          </a:p>
        </p:txBody>
      </p:sp>
      <p:pic>
        <p:nvPicPr>
          <p:cNvPr id="3" name="Picture 2">
            <a:extLst>
              <a:ext uri="{FF2B5EF4-FFF2-40B4-BE49-F238E27FC236}">
                <a16:creationId xmlns:a16="http://schemas.microsoft.com/office/drawing/2014/main" id="{91B19412-F743-4400-B687-83D1E46B2B00}"/>
              </a:ext>
            </a:extLst>
          </p:cNvPr>
          <p:cNvPicPr>
            <a:picLocks noChangeAspect="1"/>
          </p:cNvPicPr>
          <p:nvPr/>
        </p:nvPicPr>
        <p:blipFill>
          <a:blip r:embed="rId3"/>
          <a:stretch>
            <a:fillRect/>
          </a:stretch>
        </p:blipFill>
        <p:spPr>
          <a:xfrm>
            <a:off x="4055164" y="1900817"/>
            <a:ext cx="7357293" cy="4800600"/>
          </a:xfrm>
          <a:prstGeom prst="rect">
            <a:avLst/>
          </a:prstGeom>
        </p:spPr>
      </p:pic>
    </p:spTree>
    <p:extLst>
      <p:ext uri="{BB962C8B-B14F-4D97-AF65-F5344CB8AC3E}">
        <p14:creationId xmlns:p14="http://schemas.microsoft.com/office/powerpoint/2010/main" val="11660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WMI Organization</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normAutofit/>
          </a:bodyPr>
          <a:lstStyle/>
          <a:p>
            <a:r>
              <a:rPr lang="en-US" sz="2800" dirty="0"/>
              <a:t>Hierarchy -&gt; items are hierarchically organized</a:t>
            </a:r>
          </a:p>
          <a:p>
            <a:r>
              <a:rPr lang="en-US" sz="2800" dirty="0"/>
              <a:t>5 bonus points if you can pronounce this word.</a:t>
            </a:r>
          </a:p>
          <a:p>
            <a:r>
              <a:rPr lang="en-US" sz="2800" dirty="0"/>
              <a:t>Organized into Namespaces </a:t>
            </a:r>
          </a:p>
        </p:txBody>
      </p:sp>
    </p:spTree>
    <p:extLst>
      <p:ext uri="{BB962C8B-B14F-4D97-AF65-F5344CB8AC3E}">
        <p14:creationId xmlns:p14="http://schemas.microsoft.com/office/powerpoint/2010/main" val="31804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a:t>@</a:t>
            </a:r>
            <a:r>
              <a:rPr lang="en-US" err="1"/>
              <a:t>JeffTheScripter</a:t>
            </a:r>
            <a:endParaRPr lang="en-US"/>
          </a:p>
        </p:txBody>
      </p:sp>
      <p:sp>
        <p:nvSpPr>
          <p:cNvPr id="6" name="Text Placeholder 5">
            <a:extLst>
              <a:ext uri="{FF2B5EF4-FFF2-40B4-BE49-F238E27FC236}">
                <a16:creationId xmlns:a16="http://schemas.microsoft.com/office/drawing/2014/main" id="{24CDD6FA-EA80-4F11-833F-BBD62AB6880F}"/>
              </a:ext>
            </a:extLst>
          </p:cNvPr>
          <p:cNvSpPr>
            <a:spLocks noGrp="1"/>
          </p:cNvSpPr>
          <p:nvPr>
            <p:ph type="body" sz="quarter" idx="15"/>
          </p:nvPr>
        </p:nvSpPr>
        <p:spPr/>
        <p:txBody>
          <a:bodyPr/>
          <a:lstStyle/>
          <a:p>
            <a:endParaRPr lang="en-US" dirty="0"/>
          </a:p>
        </p:txBody>
      </p:sp>
      <p:sp>
        <p:nvSpPr>
          <p:cNvPr id="19" name="Text Placeholder 18"/>
          <p:cNvSpPr>
            <a:spLocks noGrp="1"/>
          </p:cNvSpPr>
          <p:nvPr>
            <p:ph type="body" sz="quarter" idx="16"/>
          </p:nvPr>
        </p:nvSpPr>
        <p:spPr/>
        <p:txBody>
          <a:bodyPr/>
          <a:lstStyle/>
          <a:p>
            <a:r>
              <a:rPr lang="en-US"/>
              <a:t>15 Years</a:t>
            </a:r>
          </a:p>
        </p:txBody>
      </p:sp>
      <p:sp>
        <p:nvSpPr>
          <p:cNvPr id="20" name="Text Placeholder 19"/>
          <p:cNvSpPr>
            <a:spLocks noGrp="1"/>
          </p:cNvSpPr>
          <p:nvPr>
            <p:ph type="body" sz="quarter" idx="17"/>
          </p:nvPr>
        </p:nvSpPr>
        <p:spPr>
          <a:xfrm>
            <a:off x="762000" y="5143827"/>
            <a:ext cx="2696056" cy="375110"/>
          </a:xfrm>
        </p:spPr>
        <p:txBody>
          <a:bodyPr/>
          <a:lstStyle/>
          <a:p>
            <a:r>
              <a:rPr lang="en-US" dirty="0"/>
              <a:t>Beer, Coffee and Chocolate</a:t>
            </a:r>
          </a:p>
        </p:txBody>
      </p:sp>
      <p:sp>
        <p:nvSpPr>
          <p:cNvPr id="7" name="Text Placeholder 6">
            <a:extLst>
              <a:ext uri="{FF2B5EF4-FFF2-40B4-BE49-F238E27FC236}">
                <a16:creationId xmlns:a16="http://schemas.microsoft.com/office/drawing/2014/main" id="{B3538545-F982-4402-9C22-35A1109401B3}"/>
              </a:ext>
            </a:extLst>
          </p:cNvPr>
          <p:cNvSpPr>
            <a:spLocks noGrp="1"/>
          </p:cNvSpPr>
          <p:nvPr>
            <p:ph type="body" sz="quarter" idx="18"/>
          </p:nvPr>
        </p:nvSpPr>
        <p:spPr/>
        <p:txBody>
          <a:bodyPr/>
          <a:lstStyle/>
          <a:p>
            <a:r>
              <a:rPr lang="en-US"/>
              <a:t>Shaun Cassells</a:t>
            </a:r>
          </a:p>
        </p:txBody>
      </p:sp>
      <p:sp>
        <p:nvSpPr>
          <p:cNvPr id="22" name="Text Placeholder 21"/>
          <p:cNvSpPr>
            <a:spLocks noGrp="1"/>
          </p:cNvSpPr>
          <p:nvPr>
            <p:ph type="body" sz="quarter" idx="19"/>
          </p:nvPr>
        </p:nvSpPr>
        <p:spPr/>
        <p:txBody>
          <a:bodyPr/>
          <a:lstStyle/>
          <a:p>
            <a:r>
              <a:rPr lang="en-US" dirty="0"/>
              <a:t>Jeff Scripter</a:t>
            </a:r>
          </a:p>
        </p:txBody>
      </p:sp>
      <p:sp>
        <p:nvSpPr>
          <p:cNvPr id="2" name="Text Placeholder 1">
            <a:extLst>
              <a:ext uri="{FF2B5EF4-FFF2-40B4-BE49-F238E27FC236}">
                <a16:creationId xmlns:a16="http://schemas.microsoft.com/office/drawing/2014/main" id="{F369C88D-C8C5-4863-B1C4-6FDEFC122F86}"/>
              </a:ext>
            </a:extLst>
          </p:cNvPr>
          <p:cNvSpPr>
            <a:spLocks noGrp="1"/>
          </p:cNvSpPr>
          <p:nvPr>
            <p:ph type="body" sz="quarter" idx="10"/>
          </p:nvPr>
        </p:nvSpPr>
        <p:spPr/>
        <p:txBody>
          <a:bodyPr/>
          <a:lstStyle/>
          <a:p>
            <a:r>
              <a:rPr lang="en-US"/>
              <a:t>@</a:t>
            </a:r>
            <a:r>
              <a:rPr lang="en-US" err="1"/>
              <a:t>cassells</a:t>
            </a:r>
            <a:endParaRPr lang="en-US"/>
          </a:p>
        </p:txBody>
      </p:sp>
      <p:sp>
        <p:nvSpPr>
          <p:cNvPr id="3" name="Text Placeholder 2">
            <a:extLst>
              <a:ext uri="{FF2B5EF4-FFF2-40B4-BE49-F238E27FC236}">
                <a16:creationId xmlns:a16="http://schemas.microsoft.com/office/drawing/2014/main" id="{0C6866A4-BCD8-4B25-AE90-A3B438894C7E}"/>
              </a:ext>
            </a:extLst>
          </p:cNvPr>
          <p:cNvSpPr>
            <a:spLocks noGrp="1"/>
          </p:cNvSpPr>
          <p:nvPr>
            <p:ph type="body" sz="quarter" idx="11"/>
          </p:nvPr>
        </p:nvSpPr>
        <p:spPr>
          <a:xfrm>
            <a:off x="8488506" y="2677390"/>
            <a:ext cx="2941493" cy="375110"/>
          </a:xfrm>
        </p:spPr>
        <p:txBody>
          <a:bodyPr/>
          <a:lstStyle/>
          <a:p>
            <a:r>
              <a:rPr lang="en-US" dirty="0"/>
              <a:t>Kids in college before age 5</a:t>
            </a:r>
          </a:p>
        </p:txBody>
      </p:sp>
      <p:sp>
        <p:nvSpPr>
          <p:cNvPr id="4" name="Text Placeholder 3">
            <a:extLst>
              <a:ext uri="{FF2B5EF4-FFF2-40B4-BE49-F238E27FC236}">
                <a16:creationId xmlns:a16="http://schemas.microsoft.com/office/drawing/2014/main" id="{7E92B2BC-B10C-4BA6-8952-A9155E2A8BA6}"/>
              </a:ext>
            </a:extLst>
          </p:cNvPr>
          <p:cNvSpPr>
            <a:spLocks noGrp="1"/>
          </p:cNvSpPr>
          <p:nvPr>
            <p:ph type="body" sz="quarter" idx="12"/>
          </p:nvPr>
        </p:nvSpPr>
        <p:spPr>
          <a:xfrm>
            <a:off x="8471275" y="3921903"/>
            <a:ext cx="2949199" cy="375110"/>
          </a:xfrm>
        </p:spPr>
        <p:txBody>
          <a:bodyPr/>
          <a:lstStyle/>
          <a:p>
            <a:r>
              <a:rPr lang="en-US" dirty="0"/>
              <a:t>Forgotten so much</a:t>
            </a:r>
          </a:p>
        </p:txBody>
      </p:sp>
      <p:sp>
        <p:nvSpPr>
          <p:cNvPr id="5" name="Text Placeholder 4">
            <a:extLst>
              <a:ext uri="{FF2B5EF4-FFF2-40B4-BE49-F238E27FC236}">
                <a16:creationId xmlns:a16="http://schemas.microsoft.com/office/drawing/2014/main" id="{3BA7E9BE-8C43-43E7-81C7-2093EAA54FCC}"/>
              </a:ext>
            </a:extLst>
          </p:cNvPr>
          <p:cNvSpPr>
            <a:spLocks noGrp="1"/>
          </p:cNvSpPr>
          <p:nvPr>
            <p:ph type="body" sz="quarter" idx="13"/>
          </p:nvPr>
        </p:nvSpPr>
        <p:spPr/>
        <p:txBody>
          <a:bodyPr/>
          <a:lstStyle/>
          <a:p>
            <a:r>
              <a:rPr lang="en-US"/>
              <a:t>Alfresco and local</a:t>
            </a:r>
          </a:p>
        </p:txBody>
      </p:sp>
      <p:sp>
        <p:nvSpPr>
          <p:cNvPr id="12" name="Text Placeholder 16">
            <a:extLst>
              <a:ext uri="{FF2B5EF4-FFF2-40B4-BE49-F238E27FC236}">
                <a16:creationId xmlns:a16="http://schemas.microsoft.com/office/drawing/2014/main" id="{16950FBC-EBE3-4DE4-8725-132BF1BB4008}"/>
              </a:ext>
            </a:extLst>
          </p:cNvPr>
          <p:cNvSpPr txBox="1">
            <a:spLocks/>
          </p:cNvSpPr>
          <p:nvPr/>
        </p:nvSpPr>
        <p:spPr>
          <a:xfrm>
            <a:off x="4590252" y="5123900"/>
            <a:ext cx="2696056" cy="3751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tx1"/>
              </a:buClr>
              <a:buSzPct val="80000"/>
              <a:buFont typeface="Wingdings 3" panose="05040102010807070707" pitchFamily="18" charset="2"/>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Edit Master text styles</a:t>
            </a:r>
          </a:p>
        </p:txBody>
      </p:sp>
      <p:sp>
        <p:nvSpPr>
          <p:cNvPr id="13" name="Text Placeholder 16">
            <a:extLst>
              <a:ext uri="{FF2B5EF4-FFF2-40B4-BE49-F238E27FC236}">
                <a16:creationId xmlns:a16="http://schemas.microsoft.com/office/drawing/2014/main" id="{BA101DEF-F8BB-4965-9E07-F788D6360C03}"/>
              </a:ext>
            </a:extLst>
          </p:cNvPr>
          <p:cNvSpPr txBox="1">
            <a:spLocks/>
          </p:cNvSpPr>
          <p:nvPr/>
        </p:nvSpPr>
        <p:spPr>
          <a:xfrm>
            <a:off x="4590252" y="3921903"/>
            <a:ext cx="2696056" cy="3751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tx1"/>
              </a:buClr>
              <a:buSzPct val="80000"/>
              <a:buFont typeface="Wingdings 3" panose="05040102010807070707" pitchFamily="18" charset="2"/>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Edit Master text styles</a:t>
            </a:r>
          </a:p>
        </p:txBody>
      </p:sp>
      <p:sp>
        <p:nvSpPr>
          <p:cNvPr id="14" name="Text Placeholder 16">
            <a:extLst>
              <a:ext uri="{FF2B5EF4-FFF2-40B4-BE49-F238E27FC236}">
                <a16:creationId xmlns:a16="http://schemas.microsoft.com/office/drawing/2014/main" id="{8E49306A-CDAC-4F1C-BF55-02E95D6286C7}"/>
              </a:ext>
            </a:extLst>
          </p:cNvPr>
          <p:cNvSpPr txBox="1">
            <a:spLocks/>
          </p:cNvSpPr>
          <p:nvPr/>
        </p:nvSpPr>
        <p:spPr>
          <a:xfrm>
            <a:off x="4555253" y="2626735"/>
            <a:ext cx="2696056" cy="3751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tx1"/>
              </a:buClr>
              <a:buSzPct val="80000"/>
              <a:buFont typeface="Wingdings 3" panose="05040102010807070707" pitchFamily="18" charset="2"/>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Edit Master text styles</a:t>
            </a:r>
          </a:p>
        </p:txBody>
      </p:sp>
      <p:sp>
        <p:nvSpPr>
          <p:cNvPr id="15" name="Text Placeholder 16">
            <a:extLst>
              <a:ext uri="{FF2B5EF4-FFF2-40B4-BE49-F238E27FC236}">
                <a16:creationId xmlns:a16="http://schemas.microsoft.com/office/drawing/2014/main" id="{939FD197-59C8-4E9C-926C-342FCE439293}"/>
              </a:ext>
            </a:extLst>
          </p:cNvPr>
          <p:cNvSpPr txBox="1">
            <a:spLocks/>
          </p:cNvSpPr>
          <p:nvPr/>
        </p:nvSpPr>
        <p:spPr>
          <a:xfrm>
            <a:off x="4555253" y="1424738"/>
            <a:ext cx="2696056" cy="3751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tx1"/>
              </a:buClr>
              <a:buSzPct val="80000"/>
              <a:buFont typeface="Wingdings 3" panose="05040102010807070707" pitchFamily="18" charset="2"/>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Edit Master text styles</a:t>
            </a:r>
          </a:p>
        </p:txBody>
      </p:sp>
      <p:sp>
        <p:nvSpPr>
          <p:cNvPr id="16" name="Text Placeholder 21">
            <a:extLst>
              <a:ext uri="{FF2B5EF4-FFF2-40B4-BE49-F238E27FC236}">
                <a16:creationId xmlns:a16="http://schemas.microsoft.com/office/drawing/2014/main" id="{89460984-8531-4439-B8D4-8823A9AF50FC}"/>
              </a:ext>
            </a:extLst>
          </p:cNvPr>
          <p:cNvSpPr txBox="1">
            <a:spLocks/>
          </p:cNvSpPr>
          <p:nvPr/>
        </p:nvSpPr>
        <p:spPr>
          <a:xfrm>
            <a:off x="3923570" y="412862"/>
            <a:ext cx="3362738" cy="548640"/>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600"/>
              </a:spcAft>
              <a:buClr>
                <a:schemeClr val="tx1"/>
              </a:buClr>
              <a:buSzPct val="80000"/>
              <a:buFont typeface="Wingdings 3" panose="05040102010807070707" pitchFamily="18" charset="2"/>
              <a:buChar char=""/>
              <a:defRPr sz="2800" b="1" kern="1200" cap="none">
                <a:solidFill>
                  <a:schemeClr val="tx1"/>
                </a:solidFill>
                <a:effectLst/>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Stephen Owen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lives where</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p:txBody>
          <a:bodyPr>
            <a:normAutofit/>
          </a:bodyPr>
          <a:lstStyle/>
          <a:p>
            <a:r>
              <a:rPr lang="en-US" sz="2400"/>
              <a:t>Root\cimv2</a:t>
            </a:r>
          </a:p>
          <a:p>
            <a:r>
              <a:rPr lang="en-US" sz="2400"/>
              <a:t>Default namespace</a:t>
            </a:r>
          </a:p>
          <a:p>
            <a:r>
              <a:rPr lang="en-US" sz="2400"/>
              <a:t>Most basic windows settings</a:t>
            </a:r>
          </a:p>
          <a:p>
            <a:pPr lvl="1"/>
            <a:r>
              <a:rPr lang="en-US" sz="2200"/>
              <a:t>Win32_ComputerSystem – Basic OS Info</a:t>
            </a:r>
          </a:p>
          <a:p>
            <a:pPr lvl="1"/>
            <a:r>
              <a:rPr lang="en-US" sz="2200"/>
              <a:t>Win32_LogicalDisk – Drive by letter</a:t>
            </a:r>
          </a:p>
          <a:p>
            <a:pPr lvl="1"/>
            <a:r>
              <a:rPr lang="en-US" sz="2200"/>
              <a:t>Win32_DiskDrive – physical disk info</a:t>
            </a:r>
          </a:p>
          <a:p>
            <a:pPr lvl="1"/>
            <a:r>
              <a:rPr lang="en-US" sz="2200"/>
              <a:t>Win32_BaseBoard</a:t>
            </a:r>
          </a:p>
          <a:p>
            <a:pPr lvl="1"/>
            <a:r>
              <a:rPr lang="en-US" sz="2200"/>
              <a:t>Win32_VideoController</a:t>
            </a:r>
          </a:p>
        </p:txBody>
      </p:sp>
    </p:spTree>
    <p:extLst>
      <p:ext uri="{BB962C8B-B14F-4D97-AF65-F5344CB8AC3E}">
        <p14:creationId xmlns:p14="http://schemas.microsoft.com/office/powerpoint/2010/main" val="248026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lt">
                                    <p:tmPct val="0"/>
                                  </p:iterate>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par>
                                <p:cTn id="38" presetID="10" presetClass="entr" presetSubtype="0" fill="hold" grpId="0" nodeType="withEffect">
                                  <p:stCondLst>
                                    <p:cond delay="0"/>
                                  </p:stCondLst>
                                  <p:iterate type="lt">
                                    <p:tmPct val="0"/>
                                  </p:iterate>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4" presetClass="emph" presetSubtype="0" fill="hold" nodeType="clickEffect">
                                  <p:stCondLst>
                                    <p:cond delay="0"/>
                                  </p:stCondLst>
                                  <p:iterate type="lt">
                                    <p:tmPct val="10000"/>
                                  </p:iterate>
                                  <p:childTnLst>
                                    <p:animMotion origin="layout" path="M 1.45833E-6 -2.59259E-6 L 1.45833E-6 -0.07222 " pathEditMode="relative" rAng="0" ptsTypes="AA">
                                      <p:cBhvr>
                                        <p:cTn id="44" dur="250" accel="50000" decel="50000" autoRev="1" fill="hold">
                                          <p:stCondLst>
                                            <p:cond delay="0"/>
                                          </p:stCondLst>
                                        </p:cTn>
                                        <p:tgtEl>
                                          <p:spTgt spid="4">
                                            <p:txEl>
                                              <p:pRg st="6" end="6"/>
                                            </p:txEl>
                                          </p:spTgt>
                                        </p:tgtEl>
                                        <p:attrNameLst>
                                          <p:attrName>ppt_x</p:attrName>
                                          <p:attrName>ppt_y</p:attrName>
                                        </p:attrNameLst>
                                      </p:cBhvr>
                                      <p:rCtr x="0" y="-3611"/>
                                    </p:animMotion>
                                    <p:animRot by="1500000">
                                      <p:cBhvr>
                                        <p:cTn id="45" dur="125" fill="hold">
                                          <p:stCondLst>
                                            <p:cond delay="0"/>
                                          </p:stCondLst>
                                        </p:cTn>
                                        <p:tgtEl>
                                          <p:spTgt spid="4">
                                            <p:txEl>
                                              <p:pRg st="6" end="6"/>
                                            </p:txEl>
                                          </p:spTgt>
                                        </p:tgtEl>
                                        <p:attrNameLst>
                                          <p:attrName>r</p:attrName>
                                        </p:attrNameLst>
                                      </p:cBhvr>
                                    </p:animRot>
                                    <p:animRot by="-1500000">
                                      <p:cBhvr>
                                        <p:cTn id="46" dur="125" fill="hold">
                                          <p:stCondLst>
                                            <p:cond delay="125"/>
                                          </p:stCondLst>
                                        </p:cTn>
                                        <p:tgtEl>
                                          <p:spTgt spid="4">
                                            <p:txEl>
                                              <p:pRg st="6" end="6"/>
                                            </p:txEl>
                                          </p:spTgt>
                                        </p:tgtEl>
                                        <p:attrNameLst>
                                          <p:attrName>r</p:attrName>
                                        </p:attrNameLst>
                                      </p:cBhvr>
                                    </p:animRot>
                                    <p:animRot by="-1500000">
                                      <p:cBhvr>
                                        <p:cTn id="47" dur="125" fill="hold">
                                          <p:stCondLst>
                                            <p:cond delay="250"/>
                                          </p:stCondLst>
                                        </p:cTn>
                                        <p:tgtEl>
                                          <p:spTgt spid="4">
                                            <p:txEl>
                                              <p:pRg st="6" end="6"/>
                                            </p:txEl>
                                          </p:spTgt>
                                        </p:tgtEl>
                                        <p:attrNameLst>
                                          <p:attrName>r</p:attrName>
                                        </p:attrNameLst>
                                      </p:cBhvr>
                                    </p:animRot>
                                    <p:animRot by="1500000">
                                      <p:cBhvr>
                                        <p:cTn id="48" dur="125" fill="hold">
                                          <p:stCondLst>
                                            <p:cond delay="375"/>
                                          </p:stCondLst>
                                        </p:cTn>
                                        <p:tgtEl>
                                          <p:spTgt spid="4">
                                            <p:txEl>
                                              <p:pRg st="6" end="6"/>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34" presetClass="emph" presetSubtype="0" fill="hold" nodeType="clickEffect">
                                  <p:stCondLst>
                                    <p:cond delay="0"/>
                                  </p:stCondLst>
                                  <p:iterate type="lt">
                                    <p:tmPct val="10000"/>
                                  </p:iterate>
                                  <p:childTnLst>
                                    <p:animMotion origin="layout" path="M -1.25E-6 -2.96296E-6 L -1.25E-6 -0.07222 " pathEditMode="relative" rAng="0" ptsTypes="AA">
                                      <p:cBhvr>
                                        <p:cTn id="52" dur="250" accel="50000" decel="50000" autoRev="1" fill="hold">
                                          <p:stCondLst>
                                            <p:cond delay="0"/>
                                          </p:stCondLst>
                                        </p:cTn>
                                        <p:tgtEl>
                                          <p:spTgt spid="4">
                                            <p:txEl>
                                              <p:pRg st="7" end="7"/>
                                            </p:txEl>
                                          </p:spTgt>
                                        </p:tgtEl>
                                        <p:attrNameLst>
                                          <p:attrName>ppt_x</p:attrName>
                                          <p:attrName>ppt_y</p:attrName>
                                        </p:attrNameLst>
                                      </p:cBhvr>
                                      <p:rCtr x="0" y="-3611"/>
                                    </p:animMotion>
                                    <p:animRot by="1500000">
                                      <p:cBhvr>
                                        <p:cTn id="53" dur="125" fill="hold">
                                          <p:stCondLst>
                                            <p:cond delay="0"/>
                                          </p:stCondLst>
                                        </p:cTn>
                                        <p:tgtEl>
                                          <p:spTgt spid="4">
                                            <p:txEl>
                                              <p:pRg st="7" end="7"/>
                                            </p:txEl>
                                          </p:spTgt>
                                        </p:tgtEl>
                                        <p:attrNameLst>
                                          <p:attrName>r</p:attrName>
                                        </p:attrNameLst>
                                      </p:cBhvr>
                                    </p:animRot>
                                    <p:animRot by="-1500000">
                                      <p:cBhvr>
                                        <p:cTn id="54" dur="125" fill="hold">
                                          <p:stCondLst>
                                            <p:cond delay="125"/>
                                          </p:stCondLst>
                                        </p:cTn>
                                        <p:tgtEl>
                                          <p:spTgt spid="4">
                                            <p:txEl>
                                              <p:pRg st="7" end="7"/>
                                            </p:txEl>
                                          </p:spTgt>
                                        </p:tgtEl>
                                        <p:attrNameLst>
                                          <p:attrName>r</p:attrName>
                                        </p:attrNameLst>
                                      </p:cBhvr>
                                    </p:animRot>
                                    <p:animRot by="-1500000">
                                      <p:cBhvr>
                                        <p:cTn id="55" dur="125" fill="hold">
                                          <p:stCondLst>
                                            <p:cond delay="250"/>
                                          </p:stCondLst>
                                        </p:cTn>
                                        <p:tgtEl>
                                          <p:spTgt spid="4">
                                            <p:txEl>
                                              <p:pRg st="7" end="7"/>
                                            </p:txEl>
                                          </p:spTgt>
                                        </p:tgtEl>
                                        <p:attrNameLst>
                                          <p:attrName>r</p:attrName>
                                        </p:attrNameLst>
                                      </p:cBhvr>
                                    </p:animRot>
                                    <p:animRot by="1500000">
                                      <p:cBhvr>
                                        <p:cTn id="56" dur="125" fill="hold">
                                          <p:stCondLst>
                                            <p:cond delay="375"/>
                                          </p:stCondLst>
                                        </p:cTn>
                                        <p:tgtEl>
                                          <p:spTgt spid="4">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lives where, electric boogaloo</a:t>
            </a:r>
          </a:p>
        </p:txBody>
      </p:sp>
      <p:sp>
        <p:nvSpPr>
          <p:cNvPr id="4" name="Content Placeholder 3">
            <a:extLst>
              <a:ext uri="{FF2B5EF4-FFF2-40B4-BE49-F238E27FC236}">
                <a16:creationId xmlns:a16="http://schemas.microsoft.com/office/drawing/2014/main" id="{DA97D0C2-2BD0-4E04-835F-EE4D7FCE4C05}"/>
              </a:ext>
            </a:extLst>
          </p:cNvPr>
          <p:cNvSpPr>
            <a:spLocks noGrp="1"/>
          </p:cNvSpPr>
          <p:nvPr>
            <p:ph idx="1"/>
          </p:nvPr>
        </p:nvSpPr>
        <p:spPr>
          <a:xfrm>
            <a:off x="609600" y="1257300"/>
            <a:ext cx="4518454" cy="2610365"/>
          </a:xfrm>
        </p:spPr>
        <p:txBody>
          <a:bodyPr>
            <a:normAutofit/>
          </a:bodyPr>
          <a:lstStyle/>
          <a:p>
            <a:r>
              <a:rPr lang="en-US" sz="2400"/>
              <a:t>Root\Directory\</a:t>
            </a:r>
            <a:r>
              <a:rPr lang="en-US" sz="2400" err="1"/>
              <a:t>ldap</a:t>
            </a:r>
            <a:endParaRPr lang="en-US" sz="2400"/>
          </a:p>
          <a:p>
            <a:pPr lvl="1"/>
            <a:r>
              <a:rPr lang="en-US" sz="2000"/>
              <a:t>Perform Native AD Queries!</a:t>
            </a:r>
          </a:p>
          <a:p>
            <a:pPr lvl="1"/>
            <a:endParaRPr lang="en-US" sz="2000"/>
          </a:p>
        </p:txBody>
      </p:sp>
      <p:pic>
        <p:nvPicPr>
          <p:cNvPr id="5" name="Picture 4">
            <a:extLst>
              <a:ext uri="{FF2B5EF4-FFF2-40B4-BE49-F238E27FC236}">
                <a16:creationId xmlns:a16="http://schemas.microsoft.com/office/drawing/2014/main" id="{BF3ED2B9-F08A-4FC1-848C-C9F63CD42FF1}"/>
              </a:ext>
            </a:extLst>
          </p:cNvPr>
          <p:cNvPicPr>
            <a:picLocks noChangeAspect="1"/>
          </p:cNvPicPr>
          <p:nvPr/>
        </p:nvPicPr>
        <p:blipFill>
          <a:blip r:embed="rId3"/>
          <a:stretch>
            <a:fillRect/>
          </a:stretch>
        </p:blipFill>
        <p:spPr>
          <a:xfrm>
            <a:off x="1565440" y="2883375"/>
            <a:ext cx="8081067" cy="2927389"/>
          </a:xfrm>
          <a:prstGeom prst="rect">
            <a:avLst/>
          </a:prstGeom>
        </p:spPr>
      </p:pic>
      <p:sp>
        <p:nvSpPr>
          <p:cNvPr id="6" name="Content Placeholder 3">
            <a:extLst>
              <a:ext uri="{FF2B5EF4-FFF2-40B4-BE49-F238E27FC236}">
                <a16:creationId xmlns:a16="http://schemas.microsoft.com/office/drawing/2014/main" id="{66EC75E6-1C21-4E6E-9324-5EFD578C1778}"/>
              </a:ext>
            </a:extLst>
          </p:cNvPr>
          <p:cNvSpPr txBox="1">
            <a:spLocks/>
          </p:cNvSpPr>
          <p:nvPr/>
        </p:nvSpPr>
        <p:spPr>
          <a:xfrm>
            <a:off x="5128053" y="1270686"/>
            <a:ext cx="6153665" cy="48006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a:t>Root\</a:t>
            </a:r>
            <a:r>
              <a:rPr lang="en-US" sz="2400" err="1"/>
              <a:t>ccm</a:t>
            </a:r>
            <a:endParaRPr lang="en-US" sz="2400"/>
          </a:p>
          <a:p>
            <a:pPr lvl="1"/>
            <a:r>
              <a:rPr lang="en-US" sz="2000" err="1"/>
              <a:t>SMS_Client</a:t>
            </a:r>
            <a:r>
              <a:rPr lang="en-US" sz="2000"/>
              <a:t> – Reinstall CM Client, request policy, </a:t>
            </a:r>
            <a:r>
              <a:rPr lang="en-US" sz="2000" err="1"/>
              <a:t>evaluatepolicy</a:t>
            </a:r>
            <a:endParaRPr lang="en-US" sz="2000"/>
          </a:p>
          <a:p>
            <a:pPr lvl="1"/>
            <a:r>
              <a:rPr lang="en-US" sz="2000" err="1"/>
              <a:t>TriggerAppInstalls</a:t>
            </a:r>
            <a:endParaRPr lang="en-US" sz="2000"/>
          </a:p>
          <a:p>
            <a:pPr lvl="1"/>
            <a:endParaRPr lang="en-US" sz="2000"/>
          </a:p>
        </p:txBody>
      </p:sp>
      <p:sp>
        <p:nvSpPr>
          <p:cNvPr id="7" name="Content Placeholder 3">
            <a:extLst>
              <a:ext uri="{FF2B5EF4-FFF2-40B4-BE49-F238E27FC236}">
                <a16:creationId xmlns:a16="http://schemas.microsoft.com/office/drawing/2014/main" id="{8298B26F-0AC0-4958-8405-EA9A7099B31B}"/>
              </a:ext>
            </a:extLst>
          </p:cNvPr>
          <p:cNvSpPr txBox="1">
            <a:spLocks/>
          </p:cNvSpPr>
          <p:nvPr/>
        </p:nvSpPr>
        <p:spPr>
          <a:xfrm>
            <a:off x="609598" y="3684372"/>
            <a:ext cx="4518454" cy="26103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a:t>CImv2\Security</a:t>
            </a:r>
          </a:p>
          <a:p>
            <a:pPr lvl="1"/>
            <a:r>
              <a:rPr lang="en-US" sz="2200"/>
              <a:t>Encrypt/Decrypt Volumes</a:t>
            </a:r>
            <a:endParaRPr lang="en-US" sz="2000"/>
          </a:p>
        </p:txBody>
      </p:sp>
    </p:spTree>
    <p:extLst>
      <p:ext uri="{BB962C8B-B14F-4D97-AF65-F5344CB8AC3E}">
        <p14:creationId xmlns:p14="http://schemas.microsoft.com/office/powerpoint/2010/main" val="120624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Windows management instrument</a:t>
            </a:r>
          </a:p>
        </p:txBody>
      </p:sp>
      <p:sp>
        <p:nvSpPr>
          <p:cNvPr id="13" name="Content Placeholder 12"/>
          <p:cNvSpPr>
            <a:spLocks noGrp="1"/>
          </p:cNvSpPr>
          <p:nvPr>
            <p:ph idx="1"/>
          </p:nvPr>
        </p:nvSpPr>
        <p:spPr/>
        <p:txBody>
          <a:bodyPr>
            <a:normAutofit/>
          </a:bodyPr>
          <a:lstStyle/>
          <a:p>
            <a:r>
              <a:rPr lang="en-US"/>
              <a:t>Makes a modern Object based APIs for the windows OS. This is one of the reasons windows is an API based OS vs Linux being file based.</a:t>
            </a:r>
          </a:p>
          <a:p>
            <a:endParaRPr lang="en-US"/>
          </a:p>
          <a:p>
            <a:r>
              <a:rPr lang="en-US"/>
              <a:t>Built on the Common information Model (CIM), and </a:t>
            </a:r>
            <a:r>
              <a:rPr lang="en-US" err="1"/>
              <a:t>wbem</a:t>
            </a:r>
            <a:r>
              <a:rPr lang="en-US"/>
              <a:t> standards used by other OS but Microsoft added it's own spin on it with </a:t>
            </a:r>
            <a:r>
              <a:rPr lang="en-US" err="1"/>
              <a:t>wmi</a:t>
            </a:r>
            <a:r>
              <a:rPr lang="en-US"/>
              <a:t>. This groups information in related Object classes and leverages providers to manage those objects.</a:t>
            </a:r>
          </a:p>
          <a:p>
            <a:pPr lvl="1"/>
            <a:r>
              <a:rPr lang="en-US"/>
              <a:t>CIM - Data model and Data layout</a:t>
            </a:r>
          </a:p>
          <a:p>
            <a:pPr lvl="1"/>
            <a:r>
              <a:rPr lang="en-US"/>
              <a:t>WBEM - standards for interacting with CIM</a:t>
            </a:r>
          </a:p>
          <a:p>
            <a:pPr lvl="1"/>
            <a:r>
              <a:rPr lang="en-US"/>
              <a:t>WMI - Microsoft implementation of both</a:t>
            </a:r>
          </a:p>
          <a:p>
            <a:endParaRPr lang="en-US"/>
          </a:p>
          <a:p>
            <a:r>
              <a:rPr lang="en-US"/>
              <a:t>Started in Win NT SP4  as an web-based enterprise management (WBEM) tool. </a:t>
            </a:r>
          </a:p>
        </p:txBody>
      </p:sp>
    </p:spTree>
    <p:extLst>
      <p:ext uri="{BB962C8B-B14F-4D97-AF65-F5344CB8AC3E}">
        <p14:creationId xmlns:p14="http://schemas.microsoft.com/office/powerpoint/2010/main" val="2686118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Windows management instrument</a:t>
            </a:r>
          </a:p>
        </p:txBody>
      </p:sp>
      <p:sp>
        <p:nvSpPr>
          <p:cNvPr id="13" name="Content Placeholder 12"/>
          <p:cNvSpPr>
            <a:spLocks noGrp="1"/>
          </p:cNvSpPr>
          <p:nvPr>
            <p:ph idx="1"/>
          </p:nvPr>
        </p:nvSpPr>
        <p:spPr/>
        <p:txBody>
          <a:bodyPr>
            <a:normAutofit/>
          </a:bodyPr>
          <a:lstStyle/>
          <a:p>
            <a:r>
              <a:rPr lang="en-US"/>
              <a:t>Namespace</a:t>
            </a:r>
          </a:p>
          <a:p>
            <a:r>
              <a:rPr lang="en-US"/>
              <a:t>Permissions are managed in </a:t>
            </a:r>
            <a:r>
              <a:rPr lang="en-US" err="1"/>
              <a:t>CompMGMT.msc</a:t>
            </a:r>
            <a:endParaRPr lang="en-US"/>
          </a:p>
          <a:p>
            <a:r>
              <a:rPr lang="en-US"/>
              <a:t>MOF - Managed Object Format</a:t>
            </a:r>
          </a:p>
          <a:p>
            <a:pPr lvl="1"/>
            <a:r>
              <a:rPr lang="en-US"/>
              <a:t>These are your classes definitions and link the provider</a:t>
            </a:r>
          </a:p>
          <a:p>
            <a:r>
              <a:rPr lang="en-US"/>
              <a:t>MFL </a:t>
            </a:r>
          </a:p>
          <a:p>
            <a:pPr lvl="1"/>
            <a:r>
              <a:rPr lang="en-US"/>
              <a:t>Message format language - XML used for interpreting binary data structure</a:t>
            </a:r>
          </a:p>
          <a:p>
            <a:r>
              <a:rPr lang="en-US"/>
              <a:t>Classes </a:t>
            </a:r>
          </a:p>
          <a:p>
            <a:pPr lvl="1"/>
            <a:r>
              <a:rPr lang="en-US"/>
              <a:t>  This is the implementation of the MOF file and</a:t>
            </a:r>
          </a:p>
          <a:p>
            <a:r>
              <a:rPr lang="en-US"/>
              <a:t>Instances</a:t>
            </a:r>
          </a:p>
          <a:p>
            <a:endParaRPr lang="en-US"/>
          </a:p>
        </p:txBody>
      </p:sp>
    </p:spTree>
    <p:extLst>
      <p:ext uri="{BB962C8B-B14F-4D97-AF65-F5344CB8AC3E}">
        <p14:creationId xmlns:p14="http://schemas.microsoft.com/office/powerpoint/2010/main" val="287354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Windows management instrument</a:t>
            </a:r>
          </a:p>
        </p:txBody>
      </p:sp>
      <p:sp>
        <p:nvSpPr>
          <p:cNvPr id="13" name="Content Placeholder 12"/>
          <p:cNvSpPr>
            <a:spLocks noGrp="1"/>
          </p:cNvSpPr>
          <p:nvPr>
            <p:ph idx="1"/>
          </p:nvPr>
        </p:nvSpPr>
        <p:spPr/>
        <p:txBody>
          <a:bodyPr>
            <a:normAutofit lnSpcReduction="10000"/>
          </a:bodyPr>
          <a:lstStyle/>
          <a:p>
            <a:r>
              <a:rPr lang="en-US"/>
              <a:t>Provider</a:t>
            </a:r>
          </a:p>
          <a:p>
            <a:pPr lvl="1"/>
            <a:r>
              <a:rPr lang="en-US"/>
              <a:t>These are registered under the </a:t>
            </a:r>
            <a:r>
              <a:rPr lang="en-US" err="1"/>
              <a:t>clsid</a:t>
            </a:r>
            <a:r>
              <a:rPr lang="en-US"/>
              <a:t> </a:t>
            </a:r>
          </a:p>
          <a:p>
            <a:pPr lvl="1"/>
            <a:r>
              <a:rPr lang="en-US"/>
              <a:t>__WIn32Provider – added by MOF</a:t>
            </a:r>
          </a:p>
          <a:p>
            <a:pPr lvl="1"/>
            <a:endParaRPr lang="en-US"/>
          </a:p>
          <a:p>
            <a:r>
              <a:rPr lang="en-US"/>
              <a:t>Registry</a:t>
            </a:r>
          </a:p>
          <a:p>
            <a:pPr lvl="1"/>
            <a:r>
              <a:rPr lang="en-US"/>
              <a:t>HKEY_LOCAL_MACHINE\SOFTWARE\Microsoft\</a:t>
            </a:r>
            <a:r>
              <a:rPr lang="en-US" err="1"/>
              <a:t>Wbem</a:t>
            </a:r>
            <a:endParaRPr lang="en-US"/>
          </a:p>
          <a:p>
            <a:endParaRPr lang="en-US"/>
          </a:p>
          <a:p>
            <a:r>
              <a:rPr lang="en-US"/>
              <a:t>Database – Non-lazy objects are stored in the WMI database. Other are dynamically generated based. </a:t>
            </a:r>
          </a:p>
          <a:p>
            <a:pPr lvl="1"/>
            <a:r>
              <a:rPr lang="en-US"/>
              <a:t>C:\windows\System32\wbem</a:t>
            </a:r>
          </a:p>
          <a:p>
            <a:endParaRPr lang="en-US"/>
          </a:p>
          <a:p>
            <a:r>
              <a:rPr lang="en-US"/>
              <a:t>MOF Files – Located all over the system</a:t>
            </a:r>
          </a:p>
        </p:txBody>
      </p:sp>
    </p:spTree>
    <p:extLst>
      <p:ext uri="{BB962C8B-B14F-4D97-AF65-F5344CB8AC3E}">
        <p14:creationId xmlns:p14="http://schemas.microsoft.com/office/powerpoint/2010/main" val="3844813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Gotchas</a:t>
            </a:r>
          </a:p>
        </p:txBody>
      </p:sp>
      <p:sp>
        <p:nvSpPr>
          <p:cNvPr id="13" name="Content Placeholder 12"/>
          <p:cNvSpPr>
            <a:spLocks noGrp="1"/>
          </p:cNvSpPr>
          <p:nvPr>
            <p:ph idx="1"/>
          </p:nvPr>
        </p:nvSpPr>
        <p:spPr/>
        <p:txBody>
          <a:bodyPr>
            <a:normAutofit/>
          </a:bodyPr>
          <a:lstStyle/>
          <a:p>
            <a:r>
              <a:rPr lang="en-US"/>
              <a:t>Recompiling MOFs </a:t>
            </a:r>
          </a:p>
          <a:p>
            <a:pPr lvl="1"/>
            <a:r>
              <a:rPr lang="en-US"/>
              <a:t>It is hard to find all MOFS</a:t>
            </a:r>
          </a:p>
          <a:p>
            <a:pPr lvl="1"/>
            <a:r>
              <a:rPr lang="en-US"/>
              <a:t>Uninstall MOFs</a:t>
            </a:r>
          </a:p>
          <a:p>
            <a:pPr lvl="1"/>
            <a:endParaRPr lang="en-US"/>
          </a:p>
          <a:p>
            <a:r>
              <a:rPr lang="en-US"/>
              <a:t>WMIDIAG</a:t>
            </a:r>
          </a:p>
          <a:p>
            <a:endParaRPr lang="en-US"/>
          </a:p>
          <a:p>
            <a:r>
              <a:rPr lang="en-US"/>
              <a:t>Rebuilding Database</a:t>
            </a:r>
          </a:p>
          <a:p>
            <a:pPr lvl="1"/>
            <a:r>
              <a:rPr lang="en-US"/>
              <a:t>Obviously deletes stored data (Not Lazy objects)</a:t>
            </a:r>
          </a:p>
          <a:p>
            <a:endParaRPr lang="en-US"/>
          </a:p>
        </p:txBody>
      </p:sp>
    </p:spTree>
    <p:extLst>
      <p:ext uri="{BB962C8B-B14F-4D97-AF65-F5344CB8AC3E}">
        <p14:creationId xmlns:p14="http://schemas.microsoft.com/office/powerpoint/2010/main" val="3749561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Component Based Servicing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4063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a:t>What is the Windows component based servicing</a:t>
            </a:r>
          </a:p>
        </p:txBody>
      </p:sp>
      <p:sp>
        <p:nvSpPr>
          <p:cNvPr id="13" name="Content Placeholder 12"/>
          <p:cNvSpPr>
            <a:spLocks noGrp="1"/>
          </p:cNvSpPr>
          <p:nvPr>
            <p:ph idx="1"/>
          </p:nvPr>
        </p:nvSpPr>
        <p:spPr>
          <a:xfrm>
            <a:off x="434715" y="1257300"/>
            <a:ext cx="5486400" cy="4800600"/>
          </a:xfrm>
        </p:spPr>
        <p:txBody>
          <a:bodyPr>
            <a:normAutofit lnSpcReduction="10000"/>
          </a:bodyPr>
          <a:lstStyle/>
          <a:p>
            <a:r>
              <a:rPr lang="en-US"/>
              <a:t>The subsystem that manages the files for windows.</a:t>
            </a:r>
          </a:p>
          <a:p>
            <a:pPr lvl="1"/>
            <a:r>
              <a:rPr lang="en-US"/>
              <a:t>Windows patches</a:t>
            </a:r>
          </a:p>
          <a:p>
            <a:pPr lvl="1"/>
            <a:r>
              <a:rPr lang="en-US"/>
              <a:t>MSIs</a:t>
            </a:r>
          </a:p>
          <a:p>
            <a:r>
              <a:rPr lang="en-US"/>
              <a:t>Attempts to resolve</a:t>
            </a:r>
          </a:p>
          <a:p>
            <a:pPr lvl="1"/>
            <a:r>
              <a:rPr lang="en-US"/>
              <a:t>Missing DLLs</a:t>
            </a:r>
          </a:p>
          <a:p>
            <a:pPr lvl="1"/>
            <a:r>
              <a:rPr lang="en-US"/>
              <a:t>DLL Versions</a:t>
            </a:r>
          </a:p>
          <a:p>
            <a:pPr lvl="1"/>
            <a:r>
              <a:rPr lang="en-US"/>
              <a:t>Duplicate DLLs</a:t>
            </a:r>
          </a:p>
          <a:p>
            <a:r>
              <a:rPr lang="en-US"/>
              <a:t>Where</a:t>
            </a:r>
          </a:p>
          <a:p>
            <a:pPr lvl="1"/>
            <a:r>
              <a:rPr lang="en-US"/>
              <a:t> C</a:t>
            </a:r>
            <a:r>
              <a:rPr lang="en-US">
                <a:sym typeface="Wingdings" panose="05000000000000000000" pitchFamily="2" charset="2"/>
              </a:rPr>
              <a:t>:\Windows\winsxs</a:t>
            </a:r>
          </a:p>
          <a:p>
            <a:pPr lvl="1"/>
            <a:r>
              <a:rPr lang="en-US"/>
              <a:t>HKEY_LOCAL_MACHINE\SOFTWARE\Microsoft\Windows\CurrentVersion\Component Based Servicing</a:t>
            </a:r>
          </a:p>
        </p:txBody>
      </p:sp>
      <p:sp>
        <p:nvSpPr>
          <p:cNvPr id="2" name="Rectangle 1">
            <a:extLst>
              <a:ext uri="{FF2B5EF4-FFF2-40B4-BE49-F238E27FC236}">
                <a16:creationId xmlns:a16="http://schemas.microsoft.com/office/drawing/2014/main" id="{F5F7625B-09FB-4194-B633-D667E207909A}"/>
              </a:ext>
            </a:extLst>
          </p:cNvPr>
          <p:cNvSpPr/>
          <p:nvPr/>
        </p:nvSpPr>
        <p:spPr>
          <a:xfrm>
            <a:off x="6543831" y="1347449"/>
            <a:ext cx="1714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SXSFile1.0</a:t>
            </a:r>
          </a:p>
        </p:txBody>
      </p:sp>
      <p:sp>
        <p:nvSpPr>
          <p:cNvPr id="8" name="Rectangle 7">
            <a:extLst>
              <a:ext uri="{FF2B5EF4-FFF2-40B4-BE49-F238E27FC236}">
                <a16:creationId xmlns:a16="http://schemas.microsoft.com/office/drawing/2014/main" id="{26D9BCE2-9ED5-41B6-A9DB-E2DD288D92AB}"/>
              </a:ext>
            </a:extLst>
          </p:cNvPr>
          <p:cNvSpPr/>
          <p:nvPr/>
        </p:nvSpPr>
        <p:spPr>
          <a:xfrm>
            <a:off x="10042785" y="3282846"/>
            <a:ext cx="1714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File</a:t>
            </a:r>
          </a:p>
        </p:txBody>
      </p:sp>
      <p:cxnSp>
        <p:nvCxnSpPr>
          <p:cNvPr id="4" name="Straight Arrow Connector 3">
            <a:extLst>
              <a:ext uri="{FF2B5EF4-FFF2-40B4-BE49-F238E27FC236}">
                <a16:creationId xmlns:a16="http://schemas.microsoft.com/office/drawing/2014/main" id="{750C85D2-C71A-49C9-ACBC-31AB4971A38C}"/>
              </a:ext>
            </a:extLst>
          </p:cNvPr>
          <p:cNvCxnSpPr>
            <a:cxnSpLocks/>
          </p:cNvCxnSpPr>
          <p:nvPr/>
        </p:nvCxnSpPr>
        <p:spPr>
          <a:xfrm>
            <a:off x="8505981" y="1804649"/>
            <a:ext cx="1312576" cy="1316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058C0B1-F674-4D0A-A626-01D2F1C9705E}"/>
              </a:ext>
            </a:extLst>
          </p:cNvPr>
          <p:cNvSpPr/>
          <p:nvPr/>
        </p:nvSpPr>
        <p:spPr>
          <a:xfrm>
            <a:off x="6543831" y="2663968"/>
            <a:ext cx="1714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SXSFile2.0</a:t>
            </a:r>
          </a:p>
        </p:txBody>
      </p:sp>
      <p:sp>
        <p:nvSpPr>
          <p:cNvPr id="15" name="Rectangle 14">
            <a:extLst>
              <a:ext uri="{FF2B5EF4-FFF2-40B4-BE49-F238E27FC236}">
                <a16:creationId xmlns:a16="http://schemas.microsoft.com/office/drawing/2014/main" id="{CF52B1CD-9C46-4936-B4ED-6028CF98A735}"/>
              </a:ext>
            </a:extLst>
          </p:cNvPr>
          <p:cNvSpPr/>
          <p:nvPr/>
        </p:nvSpPr>
        <p:spPr>
          <a:xfrm>
            <a:off x="6543831" y="3980487"/>
            <a:ext cx="1714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SXSFile3.0</a:t>
            </a:r>
          </a:p>
        </p:txBody>
      </p:sp>
      <p:sp>
        <p:nvSpPr>
          <p:cNvPr id="16" name="Rectangle 15">
            <a:extLst>
              <a:ext uri="{FF2B5EF4-FFF2-40B4-BE49-F238E27FC236}">
                <a16:creationId xmlns:a16="http://schemas.microsoft.com/office/drawing/2014/main" id="{DC6B43FF-FE76-4D52-B91A-EA73F8CFAF71}"/>
              </a:ext>
            </a:extLst>
          </p:cNvPr>
          <p:cNvSpPr/>
          <p:nvPr/>
        </p:nvSpPr>
        <p:spPr>
          <a:xfrm>
            <a:off x="6543831" y="5297006"/>
            <a:ext cx="17145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SXSFile4.0</a:t>
            </a:r>
          </a:p>
        </p:txBody>
      </p:sp>
      <p:cxnSp>
        <p:nvCxnSpPr>
          <p:cNvPr id="17" name="Straight Arrow Connector 16">
            <a:extLst>
              <a:ext uri="{FF2B5EF4-FFF2-40B4-BE49-F238E27FC236}">
                <a16:creationId xmlns:a16="http://schemas.microsoft.com/office/drawing/2014/main" id="{C4466A0D-87A0-4192-928C-AB0A30D4D684}"/>
              </a:ext>
            </a:extLst>
          </p:cNvPr>
          <p:cNvCxnSpPr>
            <a:cxnSpLocks/>
          </p:cNvCxnSpPr>
          <p:nvPr/>
        </p:nvCxnSpPr>
        <p:spPr>
          <a:xfrm>
            <a:off x="8505981" y="3252866"/>
            <a:ext cx="1312576" cy="32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8CEC67-5E2D-488F-8C0D-2D9A4A9AA7FB}"/>
              </a:ext>
            </a:extLst>
          </p:cNvPr>
          <p:cNvCxnSpPr>
            <a:cxnSpLocks/>
          </p:cNvCxnSpPr>
          <p:nvPr/>
        </p:nvCxnSpPr>
        <p:spPr>
          <a:xfrm flipV="1">
            <a:off x="8505981" y="4332158"/>
            <a:ext cx="1335998" cy="142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1695AC-FE66-4901-B6FE-0BF4133D44DB}"/>
              </a:ext>
            </a:extLst>
          </p:cNvPr>
          <p:cNvCxnSpPr>
            <a:cxnSpLocks/>
          </p:cNvCxnSpPr>
          <p:nvPr/>
        </p:nvCxnSpPr>
        <p:spPr>
          <a:xfrm flipV="1">
            <a:off x="8529404" y="3874958"/>
            <a:ext cx="1289153" cy="712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6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Why does it take up so much space?</a:t>
            </a:r>
          </a:p>
        </p:txBody>
      </p:sp>
      <p:sp>
        <p:nvSpPr>
          <p:cNvPr id="13" name="Content Placeholder 12"/>
          <p:cNvSpPr>
            <a:spLocks noGrp="1"/>
          </p:cNvSpPr>
          <p:nvPr>
            <p:ph idx="1"/>
          </p:nvPr>
        </p:nvSpPr>
        <p:spPr/>
        <p:txBody>
          <a:bodyPr>
            <a:normAutofit/>
          </a:bodyPr>
          <a:lstStyle/>
          <a:p>
            <a:r>
              <a:rPr lang="en-US"/>
              <a:t>This allows for easy rollback of patches and software.</a:t>
            </a:r>
          </a:p>
          <a:p>
            <a:endParaRPr lang="en-US"/>
          </a:p>
          <a:p>
            <a:r>
              <a:rPr lang="en-US"/>
              <a:t>You can clean up the old files, but it prevents uninstalls</a:t>
            </a:r>
          </a:p>
          <a:p>
            <a:pPr lvl="1"/>
            <a:r>
              <a:rPr lang="en-US"/>
              <a:t>Cleanup wizard</a:t>
            </a:r>
          </a:p>
          <a:p>
            <a:pPr lvl="1"/>
            <a:r>
              <a:rPr lang="en-US"/>
              <a:t>Schedule task</a:t>
            </a:r>
          </a:p>
          <a:p>
            <a:pPr lvl="2"/>
            <a:r>
              <a:rPr lang="en-US"/>
              <a:t>\Microsoft\Windows\Servicing – </a:t>
            </a:r>
            <a:r>
              <a:rPr lang="en-US" err="1"/>
              <a:t>StartComponentCleanup</a:t>
            </a:r>
            <a:endParaRPr lang="en-US"/>
          </a:p>
          <a:p>
            <a:pPr lvl="1"/>
            <a:r>
              <a:rPr lang="en-US"/>
              <a:t>DISM</a:t>
            </a:r>
          </a:p>
          <a:p>
            <a:pPr lvl="2"/>
            <a:r>
              <a:rPr lang="en-US"/>
              <a:t>Dism.exe /online /Cleanup-Image /</a:t>
            </a:r>
            <a:r>
              <a:rPr lang="en-US" err="1"/>
              <a:t>StartComponentcleanup</a:t>
            </a:r>
            <a:r>
              <a:rPr lang="en-US"/>
              <a:t> /</a:t>
            </a:r>
            <a:r>
              <a:rPr lang="en-US" err="1"/>
              <a:t>ResetBase</a:t>
            </a:r>
            <a:endParaRPr lang="en-US"/>
          </a:p>
          <a:p>
            <a:pPr lvl="2"/>
            <a:r>
              <a:rPr lang="en-US"/>
              <a:t>Dism.exe /online /Cleanup-Image /</a:t>
            </a:r>
            <a:r>
              <a:rPr lang="en-US" err="1"/>
              <a:t>SPSuperseded</a:t>
            </a:r>
            <a:endParaRPr lang="en-US"/>
          </a:p>
          <a:p>
            <a:pPr lvl="2"/>
            <a:endParaRPr lang="en-US"/>
          </a:p>
          <a:p>
            <a:r>
              <a:rPr lang="en-US"/>
              <a:t>DO NOT DELETE THESE MANUALLY!</a:t>
            </a:r>
          </a:p>
        </p:txBody>
      </p:sp>
    </p:spTree>
    <p:extLst>
      <p:ext uri="{BB962C8B-B14F-4D97-AF65-F5344CB8AC3E}">
        <p14:creationId xmlns:p14="http://schemas.microsoft.com/office/powerpoint/2010/main" val="1931939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Tracing</a:t>
            </a:r>
          </a:p>
        </p:txBody>
      </p:sp>
      <p:pic>
        <p:nvPicPr>
          <p:cNvPr id="4" name="Content Placeholder 3">
            <a:extLst>
              <a:ext uri="{FF2B5EF4-FFF2-40B4-BE49-F238E27FC236}">
                <a16:creationId xmlns:a16="http://schemas.microsoft.com/office/drawing/2014/main" id="{4A7EC7D3-97E5-4E46-B930-154CC5A77727}"/>
              </a:ext>
            </a:extLst>
          </p:cNvPr>
          <p:cNvPicPr>
            <a:picLocks noGrp="1"/>
          </p:cNvPicPr>
          <p:nvPr>
            <p:ph idx="1"/>
          </p:nvPr>
        </p:nvPicPr>
        <p:blipFill>
          <a:blip r:embed="rId3"/>
          <a:stretch>
            <a:fillRect/>
          </a:stretch>
        </p:blipFill>
        <p:spPr>
          <a:xfrm>
            <a:off x="609600" y="1304925"/>
            <a:ext cx="10248900" cy="914399"/>
          </a:xfrm>
          <a:prstGeom prst="rect">
            <a:avLst/>
          </a:prstGeom>
        </p:spPr>
      </p:pic>
      <p:pic>
        <p:nvPicPr>
          <p:cNvPr id="5" name="Picture 4">
            <a:extLst>
              <a:ext uri="{FF2B5EF4-FFF2-40B4-BE49-F238E27FC236}">
                <a16:creationId xmlns:a16="http://schemas.microsoft.com/office/drawing/2014/main" id="{25AAAF9A-5762-45C3-BA0C-ACF60F2415EC}"/>
              </a:ext>
            </a:extLst>
          </p:cNvPr>
          <p:cNvPicPr/>
          <p:nvPr/>
        </p:nvPicPr>
        <p:blipFill>
          <a:blip r:embed="rId4"/>
          <a:stretch>
            <a:fillRect/>
          </a:stretch>
        </p:blipFill>
        <p:spPr>
          <a:xfrm>
            <a:off x="609600" y="2371725"/>
            <a:ext cx="10077450" cy="1238250"/>
          </a:xfrm>
          <a:prstGeom prst="rect">
            <a:avLst/>
          </a:prstGeom>
        </p:spPr>
      </p:pic>
      <p:pic>
        <p:nvPicPr>
          <p:cNvPr id="6" name="Picture 5">
            <a:extLst>
              <a:ext uri="{FF2B5EF4-FFF2-40B4-BE49-F238E27FC236}">
                <a16:creationId xmlns:a16="http://schemas.microsoft.com/office/drawing/2014/main" id="{3C01DD90-7E4C-4771-8E02-0A0AE6A361DE}"/>
              </a:ext>
            </a:extLst>
          </p:cNvPr>
          <p:cNvPicPr/>
          <p:nvPr/>
        </p:nvPicPr>
        <p:blipFill>
          <a:blip r:embed="rId5"/>
          <a:stretch>
            <a:fillRect/>
          </a:stretch>
        </p:blipFill>
        <p:spPr>
          <a:xfrm>
            <a:off x="609600" y="3752851"/>
            <a:ext cx="10687050" cy="2800350"/>
          </a:xfrm>
          <a:prstGeom prst="rect">
            <a:avLst/>
          </a:prstGeom>
        </p:spPr>
      </p:pic>
    </p:spTree>
    <p:extLst>
      <p:ext uri="{BB962C8B-B14F-4D97-AF65-F5344CB8AC3E}">
        <p14:creationId xmlns:p14="http://schemas.microsoft.com/office/powerpoint/2010/main" val="87452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Outline</a:t>
            </a:r>
          </a:p>
        </p:txBody>
      </p:sp>
      <p:sp>
        <p:nvSpPr>
          <p:cNvPr id="13" name="Content Placeholder 12"/>
          <p:cNvSpPr>
            <a:spLocks noGrp="1"/>
          </p:cNvSpPr>
          <p:nvPr>
            <p:ph idx="1"/>
          </p:nvPr>
        </p:nvSpPr>
        <p:spPr/>
        <p:txBody>
          <a:bodyPr/>
          <a:lstStyle/>
          <a:p>
            <a:r>
              <a:rPr lang="en-US" sz="2800"/>
              <a:t>Registry</a:t>
            </a:r>
          </a:p>
          <a:p>
            <a:r>
              <a:rPr lang="en-US" sz="2800"/>
              <a:t>COM/DCOM </a:t>
            </a:r>
          </a:p>
          <a:p>
            <a:r>
              <a:rPr lang="en-US" sz="2800"/>
              <a:t>WMI</a:t>
            </a:r>
          </a:p>
          <a:p>
            <a:r>
              <a:rPr lang="en-US" sz="2800"/>
              <a:t>Component based servicing - SXS </a:t>
            </a:r>
          </a:p>
          <a:p>
            <a:r>
              <a:rPr lang="en-US" sz="2800"/>
              <a:t>Telemetry</a:t>
            </a:r>
          </a:p>
          <a:p>
            <a:r>
              <a:rPr lang="en-US" sz="2800"/>
              <a:t>DPAPI</a:t>
            </a:r>
          </a:p>
          <a:p>
            <a:endParaRPr lang="en-US"/>
          </a:p>
        </p:txBody>
      </p:sp>
    </p:spTree>
    <p:extLst>
      <p:ext uri="{BB962C8B-B14F-4D97-AF65-F5344CB8AC3E}">
        <p14:creationId xmlns:p14="http://schemas.microsoft.com/office/powerpoint/2010/main" val="79066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a:t>How do I Troubleshoot it?</a:t>
            </a:r>
          </a:p>
        </p:txBody>
      </p:sp>
      <p:sp>
        <p:nvSpPr>
          <p:cNvPr id="13" name="Content Placeholder 12"/>
          <p:cNvSpPr>
            <a:spLocks noGrp="1"/>
          </p:cNvSpPr>
          <p:nvPr>
            <p:ph idx="1"/>
          </p:nvPr>
        </p:nvSpPr>
        <p:spPr/>
        <p:txBody>
          <a:bodyPr>
            <a:normAutofit/>
          </a:bodyPr>
          <a:lstStyle/>
          <a:p>
            <a:r>
              <a:rPr lang="en-US"/>
              <a:t>This allows for easy rollback of patches and software.</a:t>
            </a:r>
          </a:p>
          <a:p>
            <a:endParaRPr lang="en-US"/>
          </a:p>
          <a:p>
            <a:r>
              <a:rPr lang="en-US"/>
              <a:t>You can clean up the old files, but it prevents uninstalls</a:t>
            </a:r>
          </a:p>
          <a:p>
            <a:pPr lvl="1"/>
            <a:r>
              <a:rPr lang="en-US" err="1"/>
              <a:t>Sxstrace</a:t>
            </a:r>
            <a:r>
              <a:rPr lang="en-US"/>
              <a:t> – Exports logging for </a:t>
            </a:r>
            <a:r>
              <a:rPr lang="en-US" err="1"/>
              <a:t>sxs</a:t>
            </a:r>
            <a:endParaRPr lang="en-US"/>
          </a:p>
          <a:p>
            <a:pPr lvl="1"/>
            <a:r>
              <a:rPr lang="en-US" err="1"/>
              <a:t>CheckSur</a:t>
            </a:r>
            <a:r>
              <a:rPr lang="en-US"/>
              <a:t> –  Win 7 - Integrate checks for </a:t>
            </a:r>
            <a:r>
              <a:rPr lang="en-US" err="1"/>
              <a:t>sxs</a:t>
            </a:r>
            <a:endParaRPr lang="en-US"/>
          </a:p>
          <a:p>
            <a:pPr lvl="1"/>
            <a:r>
              <a:rPr lang="en-US" err="1"/>
              <a:t>Dism</a:t>
            </a:r>
            <a:r>
              <a:rPr lang="en-US"/>
              <a:t> –  Win 10  - Integrate checks for </a:t>
            </a:r>
            <a:r>
              <a:rPr lang="en-US" err="1"/>
              <a:t>sxs</a:t>
            </a:r>
            <a:endParaRPr lang="en-US"/>
          </a:p>
          <a:p>
            <a:pPr lvl="2"/>
            <a:endParaRPr lang="en-US"/>
          </a:p>
          <a:p>
            <a:r>
              <a:rPr lang="en-US"/>
              <a:t>DO NOT DELETE THESE MANUALLY!</a:t>
            </a:r>
          </a:p>
        </p:txBody>
      </p:sp>
    </p:spTree>
    <p:extLst>
      <p:ext uri="{BB962C8B-B14F-4D97-AF65-F5344CB8AC3E}">
        <p14:creationId xmlns:p14="http://schemas.microsoft.com/office/powerpoint/2010/main" val="358877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Windows Telemetry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7909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72652-5ABB-4FD5-B864-5CA09B06802C}"/>
              </a:ext>
            </a:extLst>
          </p:cNvPr>
          <p:cNvSpPr>
            <a:spLocks noGrp="1"/>
          </p:cNvSpPr>
          <p:nvPr>
            <p:ph type="title"/>
          </p:nvPr>
        </p:nvSpPr>
        <p:spPr/>
        <p:txBody>
          <a:bodyPr/>
          <a:lstStyle/>
          <a:p>
            <a:r>
              <a:rPr lang="en-US"/>
              <a:t>Telemetry – Huh What is it good for?</a:t>
            </a:r>
          </a:p>
        </p:txBody>
      </p:sp>
      <p:sp>
        <p:nvSpPr>
          <p:cNvPr id="5" name="Content Placeholder 4">
            <a:extLst>
              <a:ext uri="{FF2B5EF4-FFF2-40B4-BE49-F238E27FC236}">
                <a16:creationId xmlns:a16="http://schemas.microsoft.com/office/drawing/2014/main" id="{7BC8ABB8-3AD1-4ABE-992A-8247767F5182}"/>
              </a:ext>
            </a:extLst>
          </p:cNvPr>
          <p:cNvSpPr>
            <a:spLocks noGrp="1"/>
          </p:cNvSpPr>
          <p:nvPr>
            <p:ph idx="1"/>
          </p:nvPr>
        </p:nvSpPr>
        <p:spPr/>
        <p:txBody>
          <a:bodyPr/>
          <a:lstStyle/>
          <a:p>
            <a:pPr marL="0" indent="0">
              <a:buNone/>
            </a:pPr>
            <a:r>
              <a:rPr lang="en-US"/>
              <a:t>Absolutely EVERYTHING!</a:t>
            </a:r>
          </a:p>
          <a:p>
            <a:pPr marL="0" indent="0">
              <a:buNone/>
            </a:pPr>
            <a:endParaRPr lang="en-US"/>
          </a:p>
          <a:p>
            <a:pPr marL="0" indent="0">
              <a:buNone/>
            </a:pPr>
            <a:r>
              <a:rPr lang="en-US"/>
              <a:t>To the Cloud</a:t>
            </a:r>
          </a:p>
          <a:p>
            <a:r>
              <a:rPr lang="en-US"/>
              <a:t>Telemetry</a:t>
            </a:r>
          </a:p>
          <a:p>
            <a:r>
              <a:rPr lang="en-US"/>
              <a:t>I want to touch it!</a:t>
            </a:r>
          </a:p>
          <a:p>
            <a:pPr marL="0" indent="0">
              <a:buNone/>
            </a:pPr>
            <a:endParaRPr lang="en-US"/>
          </a:p>
          <a:p>
            <a:pPr marL="0" indent="0">
              <a:buNone/>
            </a:pPr>
            <a:endParaRPr lang="en-US"/>
          </a:p>
        </p:txBody>
      </p:sp>
      <p:pic>
        <p:nvPicPr>
          <p:cNvPr id="1026" name="Picture 2" descr="Monsters University GIF - Find &amp; Share on GIPHY">
            <a:extLst>
              <a:ext uri="{FF2B5EF4-FFF2-40B4-BE49-F238E27FC236}">
                <a16:creationId xmlns:a16="http://schemas.microsoft.com/office/drawing/2014/main" id="{2E708C84-0E60-41A7-AEEB-FCBA75EBDB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43455" y="1514475"/>
            <a:ext cx="23336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6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6107" y="-9673"/>
            <a:ext cx="2686017" cy="68570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2559957" rtlCol="0" anchor="t"/>
          <a:lstStyle/>
          <a:p>
            <a:pPr defTabSz="914225">
              <a:defRPr/>
            </a:pPr>
            <a:r>
              <a:rPr lang="en-US" sz="1400">
                <a:solidFill>
                  <a:schemeClr val="bg1"/>
                </a:solidFill>
                <a:latin typeface="Segoe UI Semilight" panose="020B0402040204020203" pitchFamily="34" charset="0"/>
                <a:cs typeface="Segoe UI Semilight" panose="020B0402040204020203" pitchFamily="34" charset="0"/>
              </a:rPr>
              <a:t>MSFT, as “IT admin” for consumers, uses diagnostic data to ensure OS, app and driver releases land with the right level of quality/health/compat</a:t>
            </a:r>
          </a:p>
          <a:p>
            <a:pPr defTabSz="914225">
              <a:defRPr/>
            </a:pPr>
            <a:endParaRPr lang="en-US" sz="1400">
              <a:solidFill>
                <a:schemeClr val="bg1"/>
              </a:solidFill>
              <a:latin typeface="Segoe UI Semilight" panose="020B0402040204020203" pitchFamily="34" charset="0"/>
              <a:cs typeface="Segoe UI Semilight" panose="020B0402040204020203" pitchFamily="34" charset="0"/>
            </a:endParaRPr>
          </a:p>
          <a:p>
            <a:pPr defTabSz="914225">
              <a:defRPr/>
            </a:pPr>
            <a:r>
              <a:rPr lang="en-US" sz="1400">
                <a:solidFill>
                  <a:schemeClr val="bg1"/>
                </a:solidFill>
                <a:latin typeface="Segoe UI Semilight" panose="020B0402040204020203" pitchFamily="34" charset="0"/>
                <a:cs typeface="Segoe UI Semilight" panose="020B0402040204020203" pitchFamily="34" charset="0"/>
              </a:rPr>
              <a:t>Windows Analytics gives IT diagnostic-based insights to their devices, exposed via Azure log analytics</a:t>
            </a:r>
          </a:p>
          <a:p>
            <a:pPr defTabSz="914225">
              <a:defRPr/>
            </a:pPr>
            <a:endParaRPr lang="en-US" sz="1400">
              <a:solidFill>
                <a:schemeClr val="bg1"/>
              </a:solidFill>
              <a:latin typeface="Segoe UI Semilight" panose="020B0402040204020203" pitchFamily="34" charset="0"/>
              <a:cs typeface="Segoe UI Semilight" panose="020B0402040204020203" pitchFamily="34" charset="0"/>
            </a:endParaRPr>
          </a:p>
          <a:p>
            <a:pPr defTabSz="914225">
              <a:defRPr/>
            </a:pPr>
            <a:r>
              <a:rPr lang="en-US" sz="1400">
                <a:solidFill>
                  <a:schemeClr val="bg1"/>
                </a:solidFill>
                <a:latin typeface="Segoe UI Semilight" panose="020B0402040204020203" pitchFamily="34" charset="0"/>
                <a:cs typeface="Segoe UI Semilight" panose="020B0402040204020203" pitchFamily="34" charset="0"/>
              </a:rPr>
              <a:t>IT controls the level of diagnostic data collected, which impacts Analytics availability</a:t>
            </a:r>
          </a:p>
        </p:txBody>
      </p:sp>
      <p:sp>
        <p:nvSpPr>
          <p:cNvPr id="34" name="Title 1"/>
          <p:cNvSpPr txBox="1">
            <a:spLocks/>
          </p:cNvSpPr>
          <p:nvPr/>
        </p:nvSpPr>
        <p:spPr>
          <a:xfrm>
            <a:off x="189302" y="1137385"/>
            <a:ext cx="2497580" cy="1364545"/>
          </a:xfrm>
          <a:prstGeom prst="rect">
            <a:avLst/>
          </a:prstGeom>
        </p:spPr>
        <p:txBody>
          <a:bodyPr vert="horz" lIns="91427" tIns="45713" rIns="91427" bIns="45713" rtlCol="0" anchor="ctr">
            <a:noAutofit/>
          </a:bodyPr>
          <a:lstStyle>
            <a:lvl1pPr algn="l" defTabSz="914446" rtl="0" eaLnBrk="1" latinLnBrk="0" hangingPunct="1">
              <a:lnSpc>
                <a:spcPct val="90000"/>
              </a:lnSpc>
              <a:spcBef>
                <a:spcPct val="0"/>
              </a:spcBef>
              <a:buNone/>
              <a:defRPr sz="2800" kern="1200">
                <a:solidFill>
                  <a:schemeClr val="bg2">
                    <a:lumMod val="65000"/>
                    <a:lumOff val="35000"/>
                  </a:schemeClr>
                </a:solidFill>
                <a:latin typeface="+mj-lt"/>
                <a:ea typeface="+mj-ea"/>
                <a:cs typeface="+mj-cs"/>
              </a:defRPr>
            </a:lvl1pPr>
          </a:lstStyle>
          <a:p>
            <a:pPr defTabSz="914270">
              <a:defRPr/>
            </a:pPr>
            <a:r>
              <a:rPr lang="en-US">
                <a:solidFill>
                  <a:schemeClr val="bg1"/>
                </a:solidFill>
                <a:latin typeface="Segoe UI Light"/>
              </a:rPr>
              <a:t>Windows Analytics Data Flow</a:t>
            </a:r>
            <a:endParaRPr lang="en-US" sz="3200">
              <a:solidFill>
                <a:schemeClr val="bg1"/>
              </a:solidFill>
              <a:latin typeface="Segoe UI Light"/>
            </a:endParaRPr>
          </a:p>
        </p:txBody>
      </p:sp>
      <p:sp>
        <p:nvSpPr>
          <p:cNvPr id="4" name="Flowchart: Magnetic Disk 3"/>
          <p:cNvSpPr/>
          <p:nvPr/>
        </p:nvSpPr>
        <p:spPr>
          <a:xfrm>
            <a:off x="4517325" y="1822254"/>
            <a:ext cx="1203066" cy="909402"/>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prstClr val="white"/>
                </a:solidFill>
                <a:latin typeface="Calibri" panose="020F0502020204030204"/>
              </a:rPr>
              <a:t>Diagnostic</a:t>
            </a:r>
          </a:p>
          <a:p>
            <a:pPr algn="ctr" defTabSz="914225">
              <a:defRPr/>
            </a:pPr>
            <a:r>
              <a:rPr lang="en-US">
                <a:solidFill>
                  <a:prstClr val="white"/>
                </a:solidFill>
                <a:latin typeface="Calibri" panose="020F0502020204030204"/>
              </a:rPr>
              <a:t>Service</a:t>
            </a:r>
          </a:p>
        </p:txBody>
      </p:sp>
      <p:sp>
        <p:nvSpPr>
          <p:cNvPr id="13" name="TextBox 12"/>
          <p:cNvSpPr txBox="1"/>
          <p:nvPr/>
        </p:nvSpPr>
        <p:spPr>
          <a:xfrm>
            <a:off x="7721741" y="1280050"/>
            <a:ext cx="2077307" cy="374793"/>
          </a:xfrm>
          <a:prstGeom prst="rect">
            <a:avLst/>
          </a:prstGeom>
          <a:noFill/>
        </p:spPr>
        <p:txBody>
          <a:bodyPr wrap="square" rtlCol="0">
            <a:spAutoFit/>
          </a:bodyPr>
          <a:lstStyle/>
          <a:p>
            <a:pPr defTabSz="914225">
              <a:defRPr/>
            </a:pPr>
            <a:r>
              <a:rPr lang="en-US">
                <a:solidFill>
                  <a:schemeClr val="bg1"/>
                </a:solidFill>
                <a:latin typeface="Calibri" panose="020F0502020204030204"/>
              </a:rPr>
              <a:t>Azure Log Analytics</a:t>
            </a:r>
          </a:p>
        </p:txBody>
      </p:sp>
      <p:sp>
        <p:nvSpPr>
          <p:cNvPr id="16" name="TextBox 15"/>
          <p:cNvSpPr txBox="1"/>
          <p:nvPr/>
        </p:nvSpPr>
        <p:spPr>
          <a:xfrm>
            <a:off x="3386599" y="1179772"/>
            <a:ext cx="1870317" cy="374740"/>
          </a:xfrm>
          <a:prstGeom prst="rect">
            <a:avLst/>
          </a:prstGeom>
          <a:noFill/>
        </p:spPr>
        <p:txBody>
          <a:bodyPr wrap="square" rtlCol="0">
            <a:spAutoFit/>
          </a:bodyPr>
          <a:lstStyle/>
          <a:p>
            <a:pPr defTabSz="914225">
              <a:defRPr/>
            </a:pPr>
            <a:r>
              <a:rPr lang="en-US">
                <a:solidFill>
                  <a:schemeClr val="bg1"/>
                </a:solidFill>
                <a:latin typeface="Calibri" panose="020F0502020204030204"/>
              </a:rPr>
              <a:t>MSFT Cloud</a:t>
            </a:r>
          </a:p>
        </p:txBody>
      </p:sp>
      <p:cxnSp>
        <p:nvCxnSpPr>
          <p:cNvPr id="18" name="Straight Arrow Connector 17"/>
          <p:cNvCxnSpPr>
            <a:cxnSpLocks/>
          </p:cNvCxnSpPr>
          <p:nvPr/>
        </p:nvCxnSpPr>
        <p:spPr>
          <a:xfrm flipH="1" flipV="1">
            <a:off x="5121467" y="2731656"/>
            <a:ext cx="13509" cy="1254292"/>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2509" y="3442853"/>
            <a:ext cx="2035839" cy="374740"/>
          </a:xfrm>
          <a:prstGeom prst="rect">
            <a:avLst/>
          </a:prstGeom>
          <a:noFill/>
        </p:spPr>
        <p:txBody>
          <a:bodyPr wrap="square" rtlCol="0">
            <a:spAutoFit/>
          </a:bodyPr>
          <a:lstStyle/>
          <a:p>
            <a:pPr defTabSz="914225">
              <a:defRPr/>
            </a:pPr>
            <a:r>
              <a:rPr lang="en-US">
                <a:solidFill>
                  <a:schemeClr val="bg1"/>
                </a:solidFill>
                <a:latin typeface="Calibri" panose="020F0502020204030204"/>
              </a:rPr>
              <a:t>Telemetry Upload</a:t>
            </a:r>
          </a:p>
        </p:txBody>
      </p:sp>
      <p:grpSp>
        <p:nvGrpSpPr>
          <p:cNvPr id="52" name="Group 51"/>
          <p:cNvGrpSpPr/>
          <p:nvPr/>
        </p:nvGrpSpPr>
        <p:grpSpPr>
          <a:xfrm>
            <a:off x="7490846" y="3860953"/>
            <a:ext cx="1908481" cy="881380"/>
            <a:chOff x="5310559" y="5476692"/>
            <a:chExt cx="1727913" cy="1149365"/>
          </a:xfrm>
        </p:grpSpPr>
        <p:graphicFrame>
          <p:nvGraphicFramePr>
            <p:cNvPr id="20" name="Diagram 19"/>
            <p:cNvGraphicFramePr/>
            <p:nvPr>
              <p:extLst/>
            </p:nvPr>
          </p:nvGraphicFramePr>
          <p:xfrm>
            <a:off x="5310559" y="5981766"/>
            <a:ext cx="1707728" cy="64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Box 25"/>
            <p:cNvSpPr txBox="1"/>
            <p:nvPr/>
          </p:nvSpPr>
          <p:spPr>
            <a:xfrm>
              <a:off x="5310559" y="5476692"/>
              <a:ext cx="1727913" cy="488749"/>
            </a:xfrm>
            <a:prstGeom prst="rect">
              <a:avLst/>
            </a:prstGeom>
            <a:noFill/>
          </p:spPr>
          <p:txBody>
            <a:bodyPr wrap="square" rtlCol="0">
              <a:spAutoFit/>
            </a:bodyPr>
            <a:lstStyle/>
            <a:p>
              <a:pPr defTabSz="914225">
                <a:defRPr/>
              </a:pPr>
              <a:r>
                <a:rPr lang="en-US">
                  <a:solidFill>
                    <a:schemeClr val="bg1"/>
                  </a:solidFill>
                  <a:latin typeface="Calibri" panose="020F0502020204030204"/>
                </a:rPr>
                <a:t>GP/SCCM/Intune</a:t>
              </a:r>
            </a:p>
          </p:txBody>
        </p:sp>
      </p:grpSp>
      <p:cxnSp>
        <p:nvCxnSpPr>
          <p:cNvPr id="27" name="Straight Arrow Connector 26"/>
          <p:cNvCxnSpPr>
            <a:cxnSpLocks/>
          </p:cNvCxnSpPr>
          <p:nvPr/>
        </p:nvCxnSpPr>
        <p:spPr>
          <a:xfrm flipH="1">
            <a:off x="5644982" y="4475216"/>
            <a:ext cx="1848472" cy="20739"/>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997888" y="4157912"/>
            <a:ext cx="1279547" cy="657265"/>
          </a:xfrm>
          <a:prstGeom prst="rect">
            <a:avLst/>
          </a:prstGeom>
          <a:noFill/>
        </p:spPr>
        <p:txBody>
          <a:bodyPr wrap="square" rtlCol="0">
            <a:spAutoFit/>
          </a:bodyPr>
          <a:lstStyle/>
          <a:p>
            <a:pPr defTabSz="914225">
              <a:defRPr/>
            </a:pPr>
            <a:r>
              <a:rPr lang="en-US">
                <a:solidFill>
                  <a:schemeClr val="bg1"/>
                </a:solidFill>
                <a:latin typeface="Calibri" panose="020F0502020204030204"/>
              </a:rPr>
              <a:t>Configure</a:t>
            </a:r>
          </a:p>
          <a:p>
            <a:pPr defTabSz="914225">
              <a:defRPr/>
            </a:pPr>
            <a:r>
              <a:rPr lang="en-US">
                <a:solidFill>
                  <a:schemeClr val="bg1"/>
                </a:solidFill>
                <a:latin typeface="Calibri" panose="020F0502020204030204"/>
              </a:rPr>
              <a:t>Control</a:t>
            </a:r>
          </a:p>
        </p:txBody>
      </p:sp>
      <p:pic>
        <p:nvPicPr>
          <p:cNvPr id="30" name="Picture 29"/>
          <p:cNvPicPr>
            <a:picLocks noChangeAspect="1"/>
          </p:cNvPicPr>
          <p:nvPr/>
        </p:nvPicPr>
        <p:blipFill>
          <a:blip r:embed="rId8"/>
          <a:stretch>
            <a:fillRect/>
          </a:stretch>
        </p:blipFill>
        <p:spPr>
          <a:xfrm flipH="1">
            <a:off x="9948946" y="4019705"/>
            <a:ext cx="799551" cy="948432"/>
          </a:xfrm>
          <a:prstGeom prst="rect">
            <a:avLst/>
          </a:prstGeom>
        </p:spPr>
      </p:pic>
      <p:cxnSp>
        <p:nvCxnSpPr>
          <p:cNvPr id="31" name="Straight Arrow Connector 30"/>
          <p:cNvCxnSpPr>
            <a:cxnSpLocks/>
          </p:cNvCxnSpPr>
          <p:nvPr/>
        </p:nvCxnSpPr>
        <p:spPr>
          <a:xfrm>
            <a:off x="8992160" y="2694763"/>
            <a:ext cx="1163768" cy="1249641"/>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3"/>
            <a:endCxn id="20" idx="3"/>
          </p:cNvCxnSpPr>
          <p:nvPr/>
        </p:nvCxnSpPr>
        <p:spPr>
          <a:xfrm flipH="1">
            <a:off x="9377033" y="4493922"/>
            <a:ext cx="571913" cy="1375"/>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688121" y="1717159"/>
            <a:ext cx="2602863" cy="977603"/>
            <a:chOff x="838200" y="2100500"/>
            <a:chExt cx="9786938" cy="3219586"/>
          </a:xfrm>
        </p:grpSpPr>
        <p:pic>
          <p:nvPicPr>
            <p:cNvPr id="45" name="Picture 44"/>
            <p:cNvPicPr>
              <a:picLocks noChangeAspect="1"/>
            </p:cNvPicPr>
            <p:nvPr/>
          </p:nvPicPr>
          <p:blipFill>
            <a:blip r:embed="rId9"/>
            <a:stretch>
              <a:fillRect/>
            </a:stretch>
          </p:blipFill>
          <p:spPr>
            <a:xfrm>
              <a:off x="838200" y="2100500"/>
              <a:ext cx="9786938" cy="3219586"/>
            </a:xfrm>
            <a:prstGeom prst="rect">
              <a:avLst/>
            </a:prstGeom>
          </p:spPr>
        </p:pic>
        <p:pic>
          <p:nvPicPr>
            <p:cNvPr id="46" name="Picture 45"/>
            <p:cNvPicPr/>
            <p:nvPr/>
          </p:nvPicPr>
          <p:blipFill>
            <a:blip r:embed="rId10"/>
            <a:stretch>
              <a:fillRect/>
            </a:stretch>
          </p:blipFill>
          <p:spPr>
            <a:xfrm>
              <a:off x="7681913" y="2838452"/>
              <a:ext cx="2943225" cy="1557336"/>
            </a:xfrm>
            <a:prstGeom prst="rect">
              <a:avLst/>
            </a:prstGeom>
          </p:spPr>
        </p:pic>
      </p:grpSp>
      <p:cxnSp>
        <p:nvCxnSpPr>
          <p:cNvPr id="25" name="Straight Arrow Connector 24"/>
          <p:cNvCxnSpPr>
            <a:cxnSpLocks/>
          </p:cNvCxnSpPr>
          <p:nvPr/>
        </p:nvCxnSpPr>
        <p:spPr>
          <a:xfrm flipV="1">
            <a:off x="5722999" y="2276954"/>
            <a:ext cx="1967730" cy="1"/>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1">
            <p14:nvContentPartPr>
              <p14:cNvPr id="5" name="Ink 4"/>
              <p14:cNvContentPartPr/>
              <p14:nvPr/>
            </p14:nvContentPartPr>
            <p14:xfrm>
              <a:off x="3756452" y="877457"/>
              <a:ext cx="7545970" cy="2150695"/>
            </p14:xfrm>
          </p:contentPart>
        </mc:Choice>
        <mc:Fallback>
          <p:pic>
            <p:nvPicPr>
              <p:cNvPr id="5" name="Ink 4"/>
              <p:cNvPicPr/>
              <p:nvPr/>
            </p:nvPicPr>
            <p:blipFill>
              <a:blip r:embed="rId12"/>
              <a:stretch>
                <a:fillRect/>
              </a:stretch>
            </p:blipFill>
            <p:spPr>
              <a:xfrm>
                <a:off x="3747452" y="868457"/>
                <a:ext cx="7563610" cy="2168335"/>
              </a:xfrm>
              <a:prstGeom prst="rect">
                <a:avLst/>
              </a:prstGeom>
            </p:spPr>
          </p:pic>
        </mc:Fallback>
      </mc:AlternateContent>
      <p:sp>
        <p:nvSpPr>
          <p:cNvPr id="12" name="TextBox 11"/>
          <p:cNvSpPr txBox="1"/>
          <p:nvPr/>
        </p:nvSpPr>
        <p:spPr>
          <a:xfrm>
            <a:off x="3227124" y="5874111"/>
            <a:ext cx="8419994" cy="523220"/>
          </a:xfrm>
          <a:prstGeom prst="rect">
            <a:avLst/>
          </a:prstGeom>
          <a:noFill/>
        </p:spPr>
        <p:txBody>
          <a:bodyPr wrap="square" rtlCol="0">
            <a:spAutoFit/>
          </a:bodyPr>
          <a:lstStyle/>
          <a:p>
            <a:pPr defTabSz="914225">
              <a:defRPr/>
            </a:pPr>
            <a:r>
              <a:rPr lang="en-US" sz="1400">
                <a:solidFill>
                  <a:schemeClr val="bg1"/>
                </a:solidFill>
                <a:latin typeface="Calibri" panose="020F0502020204030204"/>
              </a:rPr>
              <a:t>Value to customer: Reduce TCO via proactive insights</a:t>
            </a:r>
          </a:p>
          <a:p>
            <a:pPr defTabSz="914225">
              <a:defRPr/>
            </a:pPr>
            <a:r>
              <a:rPr lang="en-US" sz="1400">
                <a:solidFill>
                  <a:schemeClr val="bg1"/>
                </a:solidFill>
                <a:latin typeface="Calibri" panose="020F0502020204030204"/>
              </a:rPr>
              <a:t>Value to MSFT: Diagnostic data helps us improve the product, staying current helps our ecosystem</a:t>
            </a:r>
          </a:p>
        </p:txBody>
      </p:sp>
      <p:pic>
        <p:nvPicPr>
          <p:cNvPr id="29" name="Graphic 28" descr="Laptop"/>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2361" y="3985947"/>
            <a:ext cx="1020014" cy="1020014"/>
          </a:xfrm>
          <a:prstGeom prst="rect">
            <a:avLst/>
          </a:prstGeom>
        </p:spPr>
      </p:pic>
    </p:spTree>
    <p:extLst>
      <p:ext uri="{BB962C8B-B14F-4D97-AF65-F5344CB8AC3E}">
        <p14:creationId xmlns:p14="http://schemas.microsoft.com/office/powerpoint/2010/main" val="604560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39FC-5A52-437E-8D77-CA83DB521D06}"/>
              </a:ext>
            </a:extLst>
          </p:cNvPr>
          <p:cNvSpPr>
            <a:spLocks noGrp="1"/>
          </p:cNvSpPr>
          <p:nvPr>
            <p:ph type="title" idx="4294967295"/>
          </p:nvPr>
        </p:nvSpPr>
        <p:spPr>
          <a:xfrm>
            <a:off x="0" y="2074863"/>
            <a:ext cx="2752725" cy="2708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Windows Telemetry</a:t>
            </a:r>
          </a:p>
        </p:txBody>
      </p:sp>
      <p:pic>
        <p:nvPicPr>
          <p:cNvPr id="7" name="Picture 2" descr="Image result for windows 10 telemetry enhanced basic full">
            <a:extLst>
              <a:ext uri="{FF2B5EF4-FFF2-40B4-BE49-F238E27FC236}">
                <a16:creationId xmlns:a16="http://schemas.microsoft.com/office/drawing/2014/main" id="{CD1FE0FB-0E5C-44B9-A9F4-96457AD6740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3537905" y="1357162"/>
            <a:ext cx="8654095" cy="45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236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719C-E897-4ECF-B13D-C75A66E26FEF}"/>
              </a:ext>
            </a:extLst>
          </p:cNvPr>
          <p:cNvSpPr>
            <a:spLocks noGrp="1"/>
          </p:cNvSpPr>
          <p:nvPr>
            <p:ph type="title" idx="4294967295"/>
          </p:nvPr>
        </p:nvSpPr>
        <p:spPr>
          <a:xfrm>
            <a:off x="172279" y="129208"/>
            <a:ext cx="10972800" cy="914400"/>
          </a:xfrm>
        </p:spPr>
        <p:txBody>
          <a:bodyPr/>
          <a:lstStyle/>
          <a:p>
            <a:r>
              <a:rPr lang="en-US">
                <a:solidFill>
                  <a:schemeClr val="bg1"/>
                </a:solidFill>
              </a:rPr>
              <a:t>Per Solution Requirements</a:t>
            </a:r>
          </a:p>
        </p:txBody>
      </p:sp>
      <p:graphicFrame>
        <p:nvGraphicFramePr>
          <p:cNvPr id="6" name="Table 5">
            <a:extLst>
              <a:ext uri="{FF2B5EF4-FFF2-40B4-BE49-F238E27FC236}">
                <a16:creationId xmlns:a16="http://schemas.microsoft.com/office/drawing/2014/main" id="{BBAA1E64-31FF-42D2-864B-1392D9C19BB8}"/>
              </a:ext>
            </a:extLst>
          </p:cNvPr>
          <p:cNvGraphicFramePr>
            <a:graphicFrameLocks noGrp="1"/>
          </p:cNvGraphicFramePr>
          <p:nvPr>
            <p:extLst>
              <p:ext uri="{D42A27DB-BD31-4B8C-83A1-F6EECF244321}">
                <p14:modId xmlns:p14="http://schemas.microsoft.com/office/powerpoint/2010/main" val="781944595"/>
              </p:ext>
            </p:extLst>
          </p:nvPr>
        </p:nvGraphicFramePr>
        <p:xfrm>
          <a:off x="419448" y="1127473"/>
          <a:ext cx="11054338" cy="4408293"/>
        </p:xfrm>
        <a:graphic>
          <a:graphicData uri="http://schemas.openxmlformats.org/drawingml/2006/table">
            <a:tbl>
              <a:tblPr firstRow="1" bandRow="1">
                <a:tableStyleId>{5C22544A-7EE6-4342-B048-85BDC9FD1C3A}</a:tableStyleId>
              </a:tblPr>
              <a:tblGrid>
                <a:gridCol w="1959223">
                  <a:extLst>
                    <a:ext uri="{9D8B030D-6E8A-4147-A177-3AD203B41FA5}">
                      <a16:colId xmlns:a16="http://schemas.microsoft.com/office/drawing/2014/main" val="386948371"/>
                    </a:ext>
                  </a:extLst>
                </a:gridCol>
                <a:gridCol w="1706353">
                  <a:extLst>
                    <a:ext uri="{9D8B030D-6E8A-4147-A177-3AD203B41FA5}">
                      <a16:colId xmlns:a16="http://schemas.microsoft.com/office/drawing/2014/main" val="1918430379"/>
                    </a:ext>
                  </a:extLst>
                </a:gridCol>
                <a:gridCol w="3821600">
                  <a:extLst>
                    <a:ext uri="{9D8B030D-6E8A-4147-A177-3AD203B41FA5}">
                      <a16:colId xmlns:a16="http://schemas.microsoft.com/office/drawing/2014/main" val="3088858447"/>
                    </a:ext>
                  </a:extLst>
                </a:gridCol>
                <a:gridCol w="3567162">
                  <a:extLst>
                    <a:ext uri="{9D8B030D-6E8A-4147-A177-3AD203B41FA5}">
                      <a16:colId xmlns:a16="http://schemas.microsoft.com/office/drawing/2014/main" val="4280258419"/>
                    </a:ext>
                  </a:extLst>
                </a:gridCol>
              </a:tblGrid>
              <a:tr h="806769">
                <a:tc>
                  <a:txBody>
                    <a:bodyPr/>
                    <a:lstStyle/>
                    <a:p>
                      <a:r>
                        <a:rPr lang="en-US" sz="2400"/>
                        <a:t>Solution</a:t>
                      </a:r>
                    </a:p>
                  </a:txBody>
                  <a:tcPr marL="89630" marR="89630" marT="44814" marB="44814"/>
                </a:tc>
                <a:tc>
                  <a:txBody>
                    <a:bodyPr/>
                    <a:lstStyle/>
                    <a:p>
                      <a:r>
                        <a:rPr lang="en-US" sz="2400"/>
                        <a:t>OS Versions</a:t>
                      </a:r>
                    </a:p>
                  </a:txBody>
                  <a:tcPr marL="89630" marR="89630" marT="44814" marB="44814"/>
                </a:tc>
                <a:tc>
                  <a:txBody>
                    <a:bodyPr/>
                    <a:lstStyle/>
                    <a:p>
                      <a:r>
                        <a:rPr lang="en-US" sz="2400"/>
                        <a:t>Min Telemetry Level</a:t>
                      </a:r>
                    </a:p>
                  </a:txBody>
                  <a:tcPr marL="89630" marR="89630" marT="44814" marB="44814"/>
                </a:tc>
                <a:tc>
                  <a:txBody>
                    <a:bodyPr/>
                    <a:lstStyle/>
                    <a:p>
                      <a:r>
                        <a:rPr lang="en-US" sz="2400"/>
                        <a:t>Required Windows License</a:t>
                      </a:r>
                    </a:p>
                  </a:txBody>
                  <a:tcPr marL="89630" marR="89630" marT="44814" marB="44814"/>
                </a:tc>
                <a:extLst>
                  <a:ext uri="{0D108BD9-81ED-4DB2-BD59-A6C34878D82A}">
                    <a16:rowId xmlns:a16="http://schemas.microsoft.com/office/drawing/2014/main" val="1871150108"/>
                  </a:ext>
                </a:extLst>
              </a:tr>
              <a:tr h="1314743">
                <a:tc>
                  <a:txBody>
                    <a:bodyPr/>
                    <a:lstStyle/>
                    <a:p>
                      <a:r>
                        <a:rPr lang="en-US" sz="2400"/>
                        <a:t>Upgrade Readiness</a:t>
                      </a:r>
                    </a:p>
                  </a:txBody>
                  <a:tcPr marL="89630" marR="89630" marT="44814" marB="44814"/>
                </a:tc>
                <a:tc>
                  <a:txBody>
                    <a:bodyPr/>
                    <a:lstStyle/>
                    <a:p>
                      <a:r>
                        <a:rPr lang="en-US" sz="2400"/>
                        <a:t>Win7 SP1, Win10</a:t>
                      </a:r>
                    </a:p>
                  </a:txBody>
                  <a:tcPr marL="89630" marR="89630" marT="44814" marB="44814"/>
                </a:tc>
                <a:tc>
                  <a:txBody>
                    <a:bodyPr/>
                    <a:lstStyle/>
                    <a:p>
                      <a:r>
                        <a:rPr lang="en-US" sz="2400"/>
                        <a:t>Win 7 – opt-in </a:t>
                      </a:r>
                    </a:p>
                    <a:p>
                      <a:r>
                        <a:rPr lang="en-US" sz="2400"/>
                        <a:t>Win 10 - Basic</a:t>
                      </a:r>
                      <a:r>
                        <a:rPr lang="en-US" sz="1800"/>
                        <a:t> </a:t>
                      </a:r>
                      <a:r>
                        <a:rPr lang="en-US" sz="1600"/>
                        <a:t>for most things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effectLst/>
                          <a:latin typeface="+mn-lt"/>
                          <a:ea typeface="+mn-ea"/>
                          <a:cs typeface="+mn-cs"/>
                        </a:rPr>
                        <a:t>Enhanced </a:t>
                      </a:r>
                      <a:r>
                        <a:rPr lang="en-US" sz="1600" kern="1200">
                          <a:solidFill>
                            <a:schemeClr val="dk1"/>
                          </a:solidFill>
                          <a:effectLst/>
                          <a:latin typeface="+mn-lt"/>
                          <a:ea typeface="+mn-ea"/>
                          <a:cs typeface="+mn-cs"/>
                        </a:rPr>
                        <a:t>for Win10 App Usage, Office </a:t>
                      </a:r>
                      <a:r>
                        <a:rPr lang="en-US" sz="1600" kern="1200" err="1">
                          <a:solidFill>
                            <a:schemeClr val="dk1"/>
                          </a:solidFill>
                          <a:effectLst/>
                          <a:latin typeface="+mn-lt"/>
                          <a:ea typeface="+mn-ea"/>
                          <a:cs typeface="+mn-cs"/>
                        </a:rPr>
                        <a:t>addins</a:t>
                      </a:r>
                      <a:r>
                        <a:rPr lang="en-US" sz="1600" kern="1200">
                          <a:solidFill>
                            <a:schemeClr val="dk1"/>
                          </a:solidFill>
                          <a:effectLst/>
                          <a:latin typeface="+mn-lt"/>
                          <a:ea typeface="+mn-ea"/>
                          <a:cs typeface="+mn-cs"/>
                        </a:rPr>
                        <a:t> and IE site discovery insights</a:t>
                      </a:r>
                      <a:endParaRPr lang="en-US" sz="2400" kern="1200">
                        <a:solidFill>
                          <a:schemeClr val="dk1"/>
                        </a:solidFill>
                        <a:effectLst/>
                        <a:latin typeface="+mn-lt"/>
                        <a:ea typeface="+mn-ea"/>
                        <a:cs typeface="+mn-cs"/>
                      </a:endParaRPr>
                    </a:p>
                  </a:txBody>
                  <a:tcPr marL="89630" marR="89630" marT="44814" marB="44814"/>
                </a:tc>
                <a:tc>
                  <a:txBody>
                    <a:bodyPr/>
                    <a:lstStyle/>
                    <a:p>
                      <a:r>
                        <a:rPr lang="en-US" sz="2400"/>
                        <a:t>No additional requirements</a:t>
                      </a:r>
                    </a:p>
                  </a:txBody>
                  <a:tcPr marL="89630" marR="89630" marT="44814" marB="44814"/>
                </a:tc>
                <a:extLst>
                  <a:ext uri="{0D108BD9-81ED-4DB2-BD59-A6C34878D82A}">
                    <a16:rowId xmlns:a16="http://schemas.microsoft.com/office/drawing/2014/main" val="3554061906"/>
                  </a:ext>
                </a:extLst>
              </a:tr>
              <a:tr h="969489">
                <a:tc>
                  <a:txBody>
                    <a:bodyPr/>
                    <a:lstStyle/>
                    <a:p>
                      <a:r>
                        <a:rPr lang="en-US" sz="2400"/>
                        <a:t>Update Compliance</a:t>
                      </a:r>
                    </a:p>
                  </a:txBody>
                  <a:tcPr marL="89630" marR="89630" marT="44814" marB="44814"/>
                </a:tc>
                <a:tc>
                  <a:txBody>
                    <a:bodyPr/>
                    <a:lstStyle/>
                    <a:p>
                      <a:r>
                        <a:rPr lang="en-US" sz="2400"/>
                        <a:t>Win10</a:t>
                      </a:r>
                    </a:p>
                  </a:txBody>
                  <a:tcPr marL="89630" marR="89630" marT="44814" marB="44814"/>
                </a:tc>
                <a:tc>
                  <a:txBody>
                    <a:bodyPr/>
                    <a:lstStyle/>
                    <a:p>
                      <a:r>
                        <a:rPr lang="en-US" sz="2400"/>
                        <a:t>Basic</a:t>
                      </a:r>
                    </a:p>
                  </a:txBody>
                  <a:tcPr marL="89630" marR="89630" marT="44814" marB="44814"/>
                </a:tc>
                <a:tc>
                  <a:txBody>
                    <a:bodyPr/>
                    <a:lstStyle/>
                    <a:p>
                      <a:r>
                        <a:rPr lang="en-US" sz="2400"/>
                        <a:t>No additional requirements</a:t>
                      </a:r>
                    </a:p>
                  </a:txBody>
                  <a:tcPr marL="89630" marR="89630" marT="44814" marB="44814"/>
                </a:tc>
                <a:extLst>
                  <a:ext uri="{0D108BD9-81ED-4DB2-BD59-A6C34878D82A}">
                    <a16:rowId xmlns:a16="http://schemas.microsoft.com/office/drawing/2014/main" val="3927995741"/>
                  </a:ext>
                </a:extLst>
              </a:tr>
              <a:tr h="926292">
                <a:tc>
                  <a:txBody>
                    <a:bodyPr/>
                    <a:lstStyle/>
                    <a:p>
                      <a:r>
                        <a:rPr lang="en-US" sz="2400"/>
                        <a:t>Device health</a:t>
                      </a:r>
                    </a:p>
                  </a:txBody>
                  <a:tcPr marL="89630" marR="89630" marT="44814" marB="44814"/>
                </a:tc>
                <a:tc>
                  <a:txBody>
                    <a:bodyPr/>
                    <a:lstStyle/>
                    <a:p>
                      <a:r>
                        <a:rPr lang="en-US" sz="2400"/>
                        <a:t>Win10</a:t>
                      </a:r>
                    </a:p>
                  </a:txBody>
                  <a:tcPr marL="89630" marR="89630" marT="44814" marB="44814"/>
                </a:tc>
                <a:tc>
                  <a:txBody>
                    <a:bodyPr/>
                    <a:lstStyle/>
                    <a:p>
                      <a:r>
                        <a:rPr lang="en-US" sz="2400"/>
                        <a:t>Enhanced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a:gradFill>
                            <a:gsLst>
                              <a:gs pos="2917">
                                <a:srgbClr val="353535"/>
                              </a:gs>
                              <a:gs pos="30000">
                                <a:srgbClr val="353535"/>
                              </a:gs>
                            </a:gsLst>
                            <a:lin ang="5400000" scaled="0"/>
                          </a:gradFill>
                          <a:latin typeface="+mn-lt"/>
                        </a:rPr>
                        <a:t>1709 policy can “limit enhanced to just Windows Analytics events”</a:t>
                      </a:r>
                    </a:p>
                  </a:txBody>
                  <a:tcPr marL="89630" marR="89630" marT="44814" marB="44814"/>
                </a:tc>
                <a:tc>
                  <a:txBody>
                    <a:bodyPr/>
                    <a:lstStyle/>
                    <a:p>
                      <a:r>
                        <a:rPr lang="en-US" sz="2400"/>
                        <a:t>E3, E5</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a:gradFill>
                            <a:gsLst>
                              <a:gs pos="2917">
                                <a:srgbClr val="353535"/>
                              </a:gs>
                              <a:gs pos="30000">
                                <a:srgbClr val="353535"/>
                              </a:gs>
                            </a:gsLst>
                            <a:lin ang="5400000" scaled="0"/>
                          </a:gradFill>
                          <a:latin typeface="+mn-lt"/>
                        </a:rPr>
                        <a:t>Not required/enforced per seat</a:t>
                      </a:r>
                    </a:p>
                  </a:txBody>
                  <a:tcPr marL="89630" marR="89630" marT="44814" marB="44814"/>
                </a:tc>
                <a:extLst>
                  <a:ext uri="{0D108BD9-81ED-4DB2-BD59-A6C34878D82A}">
                    <a16:rowId xmlns:a16="http://schemas.microsoft.com/office/drawing/2014/main" val="3743944260"/>
                  </a:ext>
                </a:extLst>
              </a:tr>
            </a:tbl>
          </a:graphicData>
        </a:graphic>
      </p:graphicFrame>
      <p:sp>
        <p:nvSpPr>
          <p:cNvPr id="7" name="TextBox 6">
            <a:extLst>
              <a:ext uri="{FF2B5EF4-FFF2-40B4-BE49-F238E27FC236}">
                <a16:creationId xmlns:a16="http://schemas.microsoft.com/office/drawing/2014/main" id="{74CF6FF5-7FC7-497B-B162-9C465809EBF8}"/>
              </a:ext>
            </a:extLst>
          </p:cNvPr>
          <p:cNvSpPr txBox="1"/>
          <p:nvPr/>
        </p:nvSpPr>
        <p:spPr>
          <a:xfrm>
            <a:off x="1886046" y="5668601"/>
            <a:ext cx="9485960" cy="1551499"/>
          </a:xfrm>
          <a:prstGeom prst="rect">
            <a:avLst/>
          </a:prstGeom>
          <a:noFill/>
        </p:spPr>
        <p:txBody>
          <a:bodyPr wrap="square" lIns="179259" tIns="143407" rIns="179259" bIns="143407" rtlCol="0">
            <a:spAutoFit/>
          </a:bodyPr>
          <a:lstStyle/>
          <a:p>
            <a:pPr defTabSz="914192">
              <a:lnSpc>
                <a:spcPct val="90000"/>
              </a:lnSpc>
              <a:spcAft>
                <a:spcPts val="588"/>
              </a:spcAft>
            </a:pPr>
            <a:r>
              <a:rPr lang="en-US" sz="2000">
                <a:solidFill>
                  <a:schemeClr val="bg1"/>
                </a:solidFill>
                <a:latin typeface="Segoe UI Semilight"/>
              </a:rPr>
              <a:t>All Windows Analytics are “zero rated” within Azure log analytics; not charged, don’t count against data limits</a:t>
            </a:r>
          </a:p>
          <a:p>
            <a:pPr defTabSz="914192">
              <a:lnSpc>
                <a:spcPct val="90000"/>
              </a:lnSpc>
              <a:spcAft>
                <a:spcPts val="588"/>
              </a:spcAft>
            </a:pPr>
            <a:r>
              <a:rPr lang="en-US" sz="2000">
                <a:solidFill>
                  <a:schemeClr val="bg1"/>
                </a:solidFill>
                <a:latin typeface="Segoe UI Semilight"/>
              </a:rPr>
              <a:t>Windows 8.1 is no longer supported on Windows Analytics due to GDPR restrictions</a:t>
            </a:r>
          </a:p>
          <a:p>
            <a:pPr defTabSz="914192">
              <a:lnSpc>
                <a:spcPct val="90000"/>
              </a:lnSpc>
              <a:spcAft>
                <a:spcPts val="588"/>
              </a:spcAft>
            </a:pPr>
            <a:endParaRPr lang="en-US" sz="2000">
              <a:solidFill>
                <a:schemeClr val="bg1"/>
              </a:solidFill>
              <a:latin typeface="Segoe UI Semilight"/>
            </a:endParaRPr>
          </a:p>
        </p:txBody>
      </p:sp>
    </p:spTree>
    <p:extLst>
      <p:ext uri="{BB962C8B-B14F-4D97-AF65-F5344CB8AC3E}">
        <p14:creationId xmlns:p14="http://schemas.microsoft.com/office/powerpoint/2010/main" val="3166910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90513"/>
            <a:ext cx="11655425" cy="898525"/>
          </a:xfrm>
        </p:spPr>
        <p:txBody>
          <a:bodyPr>
            <a:normAutofit/>
          </a:bodyPr>
          <a:lstStyle/>
          <a:p>
            <a:r>
              <a:rPr lang="en-US">
                <a:solidFill>
                  <a:schemeClr val="bg1"/>
                </a:solidFill>
              </a:rPr>
              <a:t>Windows Analytics</a:t>
            </a:r>
            <a:endParaRPr lang="en-US" sz="2745">
              <a:solidFill>
                <a:schemeClr val="bg1"/>
              </a:solidFill>
            </a:endParaRPr>
          </a:p>
        </p:txBody>
      </p:sp>
      <p:sp>
        <p:nvSpPr>
          <p:cNvPr id="10" name="TextBox 9"/>
          <p:cNvSpPr txBox="1"/>
          <p:nvPr/>
        </p:nvSpPr>
        <p:spPr>
          <a:xfrm>
            <a:off x="643002" y="4443264"/>
            <a:ext cx="3809731" cy="961857"/>
          </a:xfrm>
          <a:prstGeom prst="rect">
            <a:avLst/>
          </a:prstGeom>
          <a:noFill/>
        </p:spPr>
        <p:txBody>
          <a:bodyPr wrap="square" lIns="175710" tIns="140568" rIns="175710" bIns="140568" rtlCol="0">
            <a:spAutoFit/>
          </a:bodyPr>
          <a:lstStyle/>
          <a:p>
            <a:pPr>
              <a:lnSpc>
                <a:spcPct val="90000"/>
              </a:lnSpc>
              <a:spcAft>
                <a:spcPts val="575"/>
              </a:spcAft>
            </a:pPr>
            <a:r>
              <a:rPr lang="en-US" sz="1600" b="1">
                <a:solidFill>
                  <a:schemeClr val="bg1"/>
                </a:solidFill>
              </a:rPr>
              <a:t>Plan upgrades </a:t>
            </a:r>
            <a:r>
              <a:rPr lang="en-US" sz="1600">
                <a:solidFill>
                  <a:schemeClr val="bg1"/>
                </a:solidFill>
              </a:rPr>
              <a:t>by identifying devices that are ready, identify and resolve app and driver compatibility blockers</a:t>
            </a:r>
          </a:p>
        </p:txBody>
      </p:sp>
      <p:sp>
        <p:nvSpPr>
          <p:cNvPr id="11" name="TextBox 10"/>
          <p:cNvSpPr txBox="1"/>
          <p:nvPr/>
        </p:nvSpPr>
        <p:spPr>
          <a:xfrm>
            <a:off x="4251818" y="4455558"/>
            <a:ext cx="3650981" cy="1170278"/>
          </a:xfrm>
          <a:prstGeom prst="rect">
            <a:avLst/>
          </a:prstGeom>
          <a:noFill/>
        </p:spPr>
        <p:txBody>
          <a:bodyPr wrap="square" lIns="175710" tIns="140568" rIns="175710" bIns="140568" rtlCol="0">
            <a:spAutoFit/>
          </a:bodyPr>
          <a:lstStyle/>
          <a:p>
            <a:pPr>
              <a:lnSpc>
                <a:spcPct val="90000"/>
              </a:lnSpc>
              <a:spcAft>
                <a:spcPts val="575"/>
              </a:spcAft>
            </a:pPr>
            <a:r>
              <a:rPr lang="en-US" sz="1600" b="1">
                <a:solidFill>
                  <a:schemeClr val="bg1"/>
                </a:solidFill>
              </a:rPr>
              <a:t>Ensure update and antimalware compliance </a:t>
            </a:r>
            <a:r>
              <a:rPr lang="en-US" sz="1600">
                <a:solidFill>
                  <a:schemeClr val="bg1"/>
                </a:solidFill>
              </a:rPr>
              <a:t>with timely reports for all your devices (even those on the road)</a:t>
            </a:r>
          </a:p>
        </p:txBody>
      </p:sp>
      <p:sp>
        <p:nvSpPr>
          <p:cNvPr id="13" name="TextBox 12"/>
          <p:cNvSpPr txBox="1"/>
          <p:nvPr/>
        </p:nvSpPr>
        <p:spPr>
          <a:xfrm>
            <a:off x="986065" y="1964977"/>
            <a:ext cx="2878787" cy="380175"/>
          </a:xfrm>
          <a:prstGeom prst="rect">
            <a:avLst/>
          </a:prstGeom>
          <a:noFill/>
        </p:spPr>
        <p:txBody>
          <a:bodyPr wrap="square" lIns="0" tIns="0" rIns="0" bIns="0" rtlCol="0" anchor="t" anchorCtr="0">
            <a:spAutoFit/>
          </a:bodyPr>
          <a:lstStyle/>
          <a:p>
            <a:pPr algn="ctr" defTabSz="896042">
              <a:lnSpc>
                <a:spcPct val="90000"/>
              </a:lnSpc>
              <a:spcAft>
                <a:spcPts val="588"/>
              </a:spcAft>
              <a:defRPr/>
            </a:pPr>
            <a:r>
              <a:rPr lang="en-US" sz="2745" kern="0">
                <a:gradFill>
                  <a:gsLst>
                    <a:gs pos="0">
                      <a:srgbClr val="FFFFFF"/>
                    </a:gs>
                    <a:gs pos="100000">
                      <a:srgbClr val="FFFFFF"/>
                    </a:gs>
                  </a:gsLst>
                  <a:lin ang="5400000" scaled="0"/>
                </a:gradFill>
                <a:latin typeface="Segoe UI Light"/>
                <a:ea typeface="Segoe UI" pitchFamily="34" charset="0"/>
                <a:cs typeface="Segoe UI" pitchFamily="34" charset="0"/>
              </a:rPr>
              <a:t>Upgrade Readiness</a:t>
            </a:r>
          </a:p>
        </p:txBody>
      </p:sp>
      <p:sp>
        <p:nvSpPr>
          <p:cNvPr id="14" name="TextBox 13"/>
          <p:cNvSpPr txBox="1"/>
          <p:nvPr/>
        </p:nvSpPr>
        <p:spPr>
          <a:xfrm>
            <a:off x="4244140" y="1970232"/>
            <a:ext cx="3781601" cy="380175"/>
          </a:xfrm>
          <a:prstGeom prst="rect">
            <a:avLst/>
          </a:prstGeom>
          <a:noFill/>
        </p:spPr>
        <p:txBody>
          <a:bodyPr wrap="square" lIns="0" tIns="0" rIns="0" bIns="0" rtlCol="0" anchor="t" anchorCtr="0">
            <a:spAutoFit/>
          </a:bodyPr>
          <a:lstStyle/>
          <a:p>
            <a:pPr algn="ctr" defTabSz="896042">
              <a:lnSpc>
                <a:spcPct val="90000"/>
              </a:lnSpc>
              <a:spcAft>
                <a:spcPts val="588"/>
              </a:spcAft>
              <a:defRPr/>
            </a:pPr>
            <a:r>
              <a:rPr lang="en-US" sz="2745" kern="0">
                <a:gradFill>
                  <a:gsLst>
                    <a:gs pos="0">
                      <a:srgbClr val="FFFFFF"/>
                    </a:gs>
                    <a:gs pos="100000">
                      <a:srgbClr val="FFFFFF"/>
                    </a:gs>
                  </a:gsLst>
                  <a:lin ang="5400000" scaled="0"/>
                </a:gradFill>
                <a:latin typeface="Segoe UI Light"/>
                <a:ea typeface="Segoe UI" pitchFamily="34" charset="0"/>
                <a:cs typeface="Segoe UI" pitchFamily="34" charset="0"/>
              </a:rPr>
              <a:t>Update Compliance</a:t>
            </a:r>
          </a:p>
        </p:txBody>
      </p:sp>
      <p:pic>
        <p:nvPicPr>
          <p:cNvPr id="15" name="Picture 14"/>
          <p:cNvPicPr>
            <a:picLocks noChangeAspect="1"/>
          </p:cNvPicPr>
          <p:nvPr/>
        </p:nvPicPr>
        <p:blipFill rotWithShape="1">
          <a:blip r:embed="rId3"/>
          <a:srcRect r="2752"/>
          <a:stretch/>
        </p:blipFill>
        <p:spPr>
          <a:xfrm>
            <a:off x="642749" y="2516276"/>
            <a:ext cx="3574217" cy="1871401"/>
          </a:xfrm>
          <a:prstGeom prst="rect">
            <a:avLst/>
          </a:prstGeom>
        </p:spPr>
      </p:pic>
      <p:sp>
        <p:nvSpPr>
          <p:cNvPr id="16" name="TextBox 15"/>
          <p:cNvSpPr txBox="1"/>
          <p:nvPr/>
        </p:nvSpPr>
        <p:spPr>
          <a:xfrm>
            <a:off x="8249366" y="1979507"/>
            <a:ext cx="3149927" cy="380175"/>
          </a:xfrm>
          <a:prstGeom prst="rect">
            <a:avLst/>
          </a:prstGeom>
          <a:noFill/>
        </p:spPr>
        <p:txBody>
          <a:bodyPr wrap="square" lIns="0" tIns="0" rIns="0" bIns="0" rtlCol="0" anchor="t" anchorCtr="0">
            <a:spAutoFit/>
          </a:bodyPr>
          <a:lstStyle/>
          <a:p>
            <a:pPr algn="ctr" defTabSz="896042">
              <a:lnSpc>
                <a:spcPct val="90000"/>
              </a:lnSpc>
              <a:spcAft>
                <a:spcPts val="588"/>
              </a:spcAft>
              <a:defRPr/>
            </a:pPr>
            <a:r>
              <a:rPr lang="en-US" sz="2745" kern="0">
                <a:gradFill>
                  <a:gsLst>
                    <a:gs pos="0">
                      <a:srgbClr val="FFFFFF"/>
                    </a:gs>
                    <a:gs pos="100000">
                      <a:srgbClr val="FFFFFF"/>
                    </a:gs>
                  </a:gsLst>
                  <a:lin ang="5400000" scaled="0"/>
                </a:gradFill>
                <a:latin typeface="Segoe UI Light"/>
                <a:ea typeface="Segoe UI" pitchFamily="34" charset="0"/>
                <a:cs typeface="Segoe UI" pitchFamily="34" charset="0"/>
              </a:rPr>
              <a:t>Device Health</a:t>
            </a:r>
          </a:p>
        </p:txBody>
      </p:sp>
      <p:sp>
        <p:nvSpPr>
          <p:cNvPr id="18" name="TextBox 17"/>
          <p:cNvSpPr txBox="1"/>
          <p:nvPr/>
        </p:nvSpPr>
        <p:spPr>
          <a:xfrm>
            <a:off x="8066237" y="4443060"/>
            <a:ext cx="3477662" cy="1170278"/>
          </a:xfrm>
          <a:prstGeom prst="rect">
            <a:avLst/>
          </a:prstGeom>
          <a:noFill/>
        </p:spPr>
        <p:txBody>
          <a:bodyPr wrap="square" lIns="175710" tIns="140568" rIns="175710" bIns="140568" rtlCol="0">
            <a:spAutoFit/>
          </a:bodyPr>
          <a:lstStyle/>
          <a:p>
            <a:pPr defTabSz="913904" fontAlgn="base">
              <a:lnSpc>
                <a:spcPct val="90000"/>
              </a:lnSpc>
              <a:spcBef>
                <a:spcPct val="0"/>
              </a:spcBef>
              <a:spcAft>
                <a:spcPct val="0"/>
              </a:spcAft>
            </a:pPr>
            <a:r>
              <a:rPr lang="en-US" sz="1600" b="1">
                <a:solidFill>
                  <a:schemeClr val="bg1"/>
                </a:solidFill>
                <a:ea typeface="Segoe UI" pitchFamily="34" charset="0"/>
                <a:cs typeface="Segoe UI" pitchFamily="34" charset="0"/>
              </a:rPr>
              <a:t>Reduce support costs </a:t>
            </a:r>
            <a:r>
              <a:rPr lang="en-US" sz="1600">
                <a:solidFill>
                  <a:schemeClr val="bg1"/>
                </a:solidFill>
                <a:ea typeface="Segoe UI" pitchFamily="34" charset="0"/>
                <a:cs typeface="Segoe UI" pitchFamily="34" charset="0"/>
              </a:rPr>
              <a:t>by pro-actively identifying and remediating top end-user impacting issues</a:t>
            </a:r>
            <a:endParaRPr lang="en-US" sz="1600" i="1">
              <a:solidFill>
                <a:schemeClr val="bg1"/>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230CA755-DD93-4CE9-B1E4-05BB6FCE269E}"/>
              </a:ext>
            </a:extLst>
          </p:cNvPr>
          <p:cNvPicPr preferRelativeResize="0">
            <a:picLocks/>
          </p:cNvPicPr>
          <p:nvPr/>
        </p:nvPicPr>
        <p:blipFill>
          <a:blip r:embed="rId4"/>
          <a:stretch>
            <a:fillRect/>
          </a:stretch>
        </p:blipFill>
        <p:spPr>
          <a:xfrm>
            <a:off x="4327718" y="2516378"/>
            <a:ext cx="3575081" cy="1871198"/>
          </a:xfrm>
          <a:prstGeom prst="rect">
            <a:avLst/>
          </a:prstGeom>
        </p:spPr>
      </p:pic>
      <p:pic>
        <p:nvPicPr>
          <p:cNvPr id="12" name="Picture 11">
            <a:extLst>
              <a:ext uri="{FF2B5EF4-FFF2-40B4-BE49-F238E27FC236}">
                <a16:creationId xmlns:a16="http://schemas.microsoft.com/office/drawing/2014/main" id="{1D2EFBF7-49DE-4F1D-8267-12FE7520BA0A}"/>
              </a:ext>
            </a:extLst>
          </p:cNvPr>
          <p:cNvPicPr>
            <a:picLocks noChangeAspect="1"/>
          </p:cNvPicPr>
          <p:nvPr/>
        </p:nvPicPr>
        <p:blipFill>
          <a:blip r:embed="rId5"/>
          <a:stretch>
            <a:fillRect/>
          </a:stretch>
        </p:blipFill>
        <p:spPr>
          <a:xfrm>
            <a:off x="8025740" y="2510734"/>
            <a:ext cx="3621018" cy="1876842"/>
          </a:xfrm>
          <a:prstGeom prst="rect">
            <a:avLst/>
          </a:prstGeom>
        </p:spPr>
      </p:pic>
      <p:sp>
        <p:nvSpPr>
          <p:cNvPr id="4" name="Rectangle 3">
            <a:extLst>
              <a:ext uri="{FF2B5EF4-FFF2-40B4-BE49-F238E27FC236}">
                <a16:creationId xmlns:a16="http://schemas.microsoft.com/office/drawing/2014/main" id="{E3108F91-4871-4CCF-96FF-00C7C0B973E3}"/>
              </a:ext>
            </a:extLst>
          </p:cNvPr>
          <p:cNvSpPr/>
          <p:nvPr/>
        </p:nvSpPr>
        <p:spPr>
          <a:xfrm>
            <a:off x="602228" y="1209483"/>
            <a:ext cx="10573513" cy="392245"/>
          </a:xfrm>
          <a:prstGeom prst="rect">
            <a:avLst/>
          </a:prstGeom>
        </p:spPr>
        <p:txBody>
          <a:bodyPr wrap="square">
            <a:spAutoFit/>
          </a:bodyPr>
          <a:lstStyle/>
          <a:p>
            <a:r>
              <a:rPr lang="en-US" sz="1961">
                <a:solidFill>
                  <a:schemeClr val="bg1"/>
                </a:solidFill>
              </a:rPr>
              <a:t>Data-driven insights to reduce the cost of deploying, servicing, and supporting Windows 10</a:t>
            </a:r>
          </a:p>
        </p:txBody>
      </p:sp>
      <p:sp>
        <p:nvSpPr>
          <p:cNvPr id="17" name="Rectangle 16">
            <a:extLst>
              <a:ext uri="{FF2B5EF4-FFF2-40B4-BE49-F238E27FC236}">
                <a16:creationId xmlns:a16="http://schemas.microsoft.com/office/drawing/2014/main" id="{A9AD3D09-B61E-4CD2-91B0-4C96B397F69B}"/>
              </a:ext>
            </a:extLst>
          </p:cNvPr>
          <p:cNvSpPr/>
          <p:nvPr/>
        </p:nvSpPr>
        <p:spPr>
          <a:xfrm>
            <a:off x="2715150" y="5824138"/>
            <a:ext cx="9341861" cy="861774"/>
          </a:xfrm>
          <a:prstGeom prst="rect">
            <a:avLst/>
          </a:prstGeom>
        </p:spPr>
        <p:txBody>
          <a:bodyPr wrap="square">
            <a:spAutoFit/>
          </a:bodyPr>
          <a:lstStyle/>
          <a:p>
            <a:r>
              <a:rPr lang="en-US" sz="1600">
                <a:solidFill>
                  <a:schemeClr val="bg1"/>
                </a:solidFill>
              </a:rPr>
              <a:t>No agents to deploy</a:t>
            </a:r>
          </a:p>
          <a:p>
            <a:r>
              <a:rPr lang="en-US" sz="1600">
                <a:solidFill>
                  <a:schemeClr val="bg1"/>
                </a:solidFill>
              </a:rPr>
              <a:t>Works with your existing infra; AAD or AD, SCCM or Intune, win32 or store apps, …</a:t>
            </a:r>
          </a:p>
          <a:p>
            <a:r>
              <a:rPr lang="en-US" sz="1600">
                <a:solidFill>
                  <a:schemeClr val="bg1"/>
                </a:solidFill>
              </a:rPr>
              <a:t>No additional cost beyond existing Windows licenses</a:t>
            </a:r>
          </a:p>
        </p:txBody>
      </p:sp>
    </p:spTree>
    <p:extLst>
      <p:ext uri="{BB962C8B-B14F-4D97-AF65-F5344CB8AC3E}">
        <p14:creationId xmlns:p14="http://schemas.microsoft.com/office/powerpoint/2010/main" val="331295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4039-3BC6-4659-B76C-99C61BF44F2D}"/>
              </a:ext>
            </a:extLst>
          </p:cNvPr>
          <p:cNvSpPr txBox="1">
            <a:spLocks/>
          </p:cNvSpPr>
          <p:nvPr/>
        </p:nvSpPr>
        <p:spPr>
          <a:xfrm>
            <a:off x="1" y="235488"/>
            <a:ext cx="10514316" cy="81238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spc="-100">
                <a:solidFill>
                  <a:schemeClr val="bg1"/>
                </a:solidFill>
              </a:rPr>
              <a:t>Data Flow Overview</a:t>
            </a:r>
          </a:p>
        </p:txBody>
      </p:sp>
      <p:sp>
        <p:nvSpPr>
          <p:cNvPr id="3" name="Flowchart: Magnetic Disk 2">
            <a:extLst>
              <a:ext uri="{FF2B5EF4-FFF2-40B4-BE49-F238E27FC236}">
                <a16:creationId xmlns:a16="http://schemas.microsoft.com/office/drawing/2014/main" id="{15B1FA91-1FFE-40CB-A2CD-EE715540E2CD}"/>
              </a:ext>
            </a:extLst>
          </p:cNvPr>
          <p:cNvSpPr/>
          <p:nvPr/>
        </p:nvSpPr>
        <p:spPr>
          <a:xfrm>
            <a:off x="838947" y="2656523"/>
            <a:ext cx="1449911" cy="927507"/>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568">
                <a:solidFill>
                  <a:srgbClr val="FFFFFF"/>
                </a:solidFill>
                <a:latin typeface="Calibri" panose="020F0502020204030204" pitchFamily="34" charset="0"/>
                <a:cs typeface="Calibri" panose="020F0502020204030204" pitchFamily="34" charset="0"/>
              </a:rPr>
              <a:t>Diagnostic Data Management Service</a:t>
            </a:r>
          </a:p>
        </p:txBody>
      </p:sp>
      <p:sp>
        <p:nvSpPr>
          <p:cNvPr id="4" name="TextBox 3">
            <a:extLst>
              <a:ext uri="{FF2B5EF4-FFF2-40B4-BE49-F238E27FC236}">
                <a16:creationId xmlns:a16="http://schemas.microsoft.com/office/drawing/2014/main" id="{A44BF2F6-FC5D-4F01-AD30-0854E6E81DC1}"/>
              </a:ext>
            </a:extLst>
          </p:cNvPr>
          <p:cNvSpPr txBox="1"/>
          <p:nvPr/>
        </p:nvSpPr>
        <p:spPr>
          <a:xfrm>
            <a:off x="8318552" y="2103524"/>
            <a:ext cx="3104530"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Azure (Log Analytics storage)</a:t>
            </a:r>
          </a:p>
        </p:txBody>
      </p:sp>
      <p:cxnSp>
        <p:nvCxnSpPr>
          <p:cNvPr id="5" name="Straight Arrow Connector 4">
            <a:extLst>
              <a:ext uri="{FF2B5EF4-FFF2-40B4-BE49-F238E27FC236}">
                <a16:creationId xmlns:a16="http://schemas.microsoft.com/office/drawing/2014/main" id="{210E7C16-33B4-4F06-AB77-4AF0D69B9364}"/>
              </a:ext>
            </a:extLst>
          </p:cNvPr>
          <p:cNvCxnSpPr>
            <a:cxnSpLocks/>
            <a:stCxn id="12" idx="0"/>
            <a:endCxn id="3" idx="3"/>
          </p:cNvCxnSpPr>
          <p:nvPr/>
        </p:nvCxnSpPr>
        <p:spPr>
          <a:xfrm flipV="1">
            <a:off x="1559645" y="3584030"/>
            <a:ext cx="4258" cy="153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DF9B05-D3C1-4576-A739-EB90C7291E11}"/>
              </a:ext>
            </a:extLst>
          </p:cNvPr>
          <p:cNvSpPr txBox="1"/>
          <p:nvPr/>
        </p:nvSpPr>
        <p:spPr>
          <a:xfrm>
            <a:off x="805622" y="1511667"/>
            <a:ext cx="1941612" cy="814661"/>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3. Analytics-specific processing produces daily “snapshot”</a:t>
            </a:r>
          </a:p>
        </p:txBody>
      </p:sp>
      <p:pic>
        <p:nvPicPr>
          <p:cNvPr id="7" name="Picture 6">
            <a:extLst>
              <a:ext uri="{FF2B5EF4-FFF2-40B4-BE49-F238E27FC236}">
                <a16:creationId xmlns:a16="http://schemas.microsoft.com/office/drawing/2014/main" id="{6C76BDCF-5A12-4280-9548-1449CE91D56D}"/>
              </a:ext>
            </a:extLst>
          </p:cNvPr>
          <p:cNvPicPr>
            <a:picLocks noChangeAspect="1"/>
          </p:cNvPicPr>
          <p:nvPr/>
        </p:nvPicPr>
        <p:blipFill>
          <a:blip r:embed="rId2"/>
          <a:stretch>
            <a:fillRect/>
          </a:stretch>
        </p:blipFill>
        <p:spPr>
          <a:xfrm flipH="1">
            <a:off x="8510131" y="5149146"/>
            <a:ext cx="815468" cy="967313"/>
          </a:xfrm>
          <a:prstGeom prst="rect">
            <a:avLst/>
          </a:prstGeom>
        </p:spPr>
      </p:pic>
      <p:cxnSp>
        <p:nvCxnSpPr>
          <p:cNvPr id="8" name="Straight Arrow Connector 7">
            <a:extLst>
              <a:ext uri="{FF2B5EF4-FFF2-40B4-BE49-F238E27FC236}">
                <a16:creationId xmlns:a16="http://schemas.microsoft.com/office/drawing/2014/main" id="{0509E5C4-E30D-4D15-9701-3E623ECFD1AD}"/>
              </a:ext>
            </a:extLst>
          </p:cNvPr>
          <p:cNvCxnSpPr>
            <a:cxnSpLocks/>
          </p:cNvCxnSpPr>
          <p:nvPr/>
        </p:nvCxnSpPr>
        <p:spPr>
          <a:xfrm flipH="1" flipV="1">
            <a:off x="2338201" y="5500741"/>
            <a:ext cx="62212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22CECA5-5BEF-4BA5-8167-5DD1B0457DE2}"/>
              </a:ext>
            </a:extLst>
          </p:cNvPr>
          <p:cNvGrpSpPr/>
          <p:nvPr/>
        </p:nvGrpSpPr>
        <p:grpSpPr>
          <a:xfrm>
            <a:off x="8284264" y="2549335"/>
            <a:ext cx="2654679" cy="997066"/>
            <a:chOff x="838200" y="2100500"/>
            <a:chExt cx="9786938" cy="3219586"/>
          </a:xfrm>
        </p:grpSpPr>
        <p:pic>
          <p:nvPicPr>
            <p:cNvPr id="10" name="Picture 9">
              <a:extLst>
                <a:ext uri="{FF2B5EF4-FFF2-40B4-BE49-F238E27FC236}">
                  <a16:creationId xmlns:a16="http://schemas.microsoft.com/office/drawing/2014/main" id="{72F63E7C-8084-49EE-A3B6-04C58B541066}"/>
                </a:ext>
              </a:extLst>
            </p:cNvPr>
            <p:cNvPicPr>
              <a:picLocks noChangeAspect="1"/>
            </p:cNvPicPr>
            <p:nvPr/>
          </p:nvPicPr>
          <p:blipFill>
            <a:blip r:embed="rId3"/>
            <a:stretch>
              <a:fillRect/>
            </a:stretch>
          </p:blipFill>
          <p:spPr>
            <a:xfrm>
              <a:off x="838200" y="2100500"/>
              <a:ext cx="9786938" cy="3219586"/>
            </a:xfrm>
            <a:prstGeom prst="rect">
              <a:avLst/>
            </a:prstGeom>
          </p:spPr>
        </p:pic>
        <p:pic>
          <p:nvPicPr>
            <p:cNvPr id="11" name="Picture 10">
              <a:extLst>
                <a:ext uri="{FF2B5EF4-FFF2-40B4-BE49-F238E27FC236}">
                  <a16:creationId xmlns:a16="http://schemas.microsoft.com/office/drawing/2014/main" id="{D30C294F-CF16-4BE4-91D2-F83E795410AE}"/>
                </a:ext>
              </a:extLst>
            </p:cNvPr>
            <p:cNvPicPr/>
            <p:nvPr/>
          </p:nvPicPr>
          <p:blipFill>
            <a:blip r:embed="rId4"/>
            <a:stretch>
              <a:fillRect/>
            </a:stretch>
          </p:blipFill>
          <p:spPr>
            <a:xfrm>
              <a:off x="7681913" y="2838452"/>
              <a:ext cx="2943225" cy="1557336"/>
            </a:xfrm>
            <a:prstGeom prst="rect">
              <a:avLst/>
            </a:prstGeom>
          </p:spPr>
        </p:pic>
      </p:grpSp>
      <p:pic>
        <p:nvPicPr>
          <p:cNvPr id="12" name="Graphic 11" descr="Laptop">
            <a:extLst>
              <a:ext uri="{FF2B5EF4-FFF2-40B4-BE49-F238E27FC236}">
                <a16:creationId xmlns:a16="http://schemas.microsoft.com/office/drawing/2014/main" id="{437AAFDA-3387-4F20-93E5-2FD64070FD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485" y="5114713"/>
            <a:ext cx="1040319" cy="1040319"/>
          </a:xfrm>
          <a:prstGeom prst="rect">
            <a:avLst/>
          </a:prstGeom>
        </p:spPr>
      </p:pic>
      <p:sp>
        <p:nvSpPr>
          <p:cNvPr id="13" name="Rectangle 12">
            <a:extLst>
              <a:ext uri="{FF2B5EF4-FFF2-40B4-BE49-F238E27FC236}">
                <a16:creationId xmlns:a16="http://schemas.microsoft.com/office/drawing/2014/main" id="{3DAFDC30-035D-4F2A-A81A-76C5A56A4ED0}"/>
              </a:ext>
            </a:extLst>
          </p:cNvPr>
          <p:cNvSpPr/>
          <p:nvPr/>
        </p:nvSpPr>
        <p:spPr>
          <a:xfrm>
            <a:off x="768918" y="1474251"/>
            <a:ext cx="2767817" cy="2488042"/>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defTabSz="914367"/>
            <a:r>
              <a:rPr lang="en-US" sz="1568">
                <a:solidFill>
                  <a:srgbClr val="FFFFFF"/>
                </a:solidFill>
                <a:latin typeface="Calibri" panose="020F0502020204030204" pitchFamily="34" charset="0"/>
                <a:cs typeface="Calibri" panose="020F0502020204030204" pitchFamily="34" charset="0"/>
              </a:rPr>
              <a:t>US</a:t>
            </a:r>
          </a:p>
        </p:txBody>
      </p:sp>
      <p:sp>
        <p:nvSpPr>
          <p:cNvPr id="14" name="Rectangle 13">
            <a:extLst>
              <a:ext uri="{FF2B5EF4-FFF2-40B4-BE49-F238E27FC236}">
                <a16:creationId xmlns:a16="http://schemas.microsoft.com/office/drawing/2014/main" id="{09926F53-44BB-40A2-9010-BCC45EF44B52}"/>
              </a:ext>
            </a:extLst>
          </p:cNvPr>
          <p:cNvSpPr/>
          <p:nvPr/>
        </p:nvSpPr>
        <p:spPr>
          <a:xfrm>
            <a:off x="5893803" y="1474250"/>
            <a:ext cx="5210923" cy="2488042"/>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defTabSz="914367"/>
            <a:r>
              <a:rPr lang="en-US" sz="1568">
                <a:solidFill>
                  <a:srgbClr val="FFFFFF"/>
                </a:solidFill>
                <a:latin typeface="Calibri" panose="020F0502020204030204" pitchFamily="34" charset="0"/>
                <a:cs typeface="Calibri" panose="020F0502020204030204" pitchFamily="34" charset="0"/>
              </a:rPr>
              <a:t>Various Regions</a:t>
            </a:r>
          </a:p>
        </p:txBody>
      </p:sp>
      <p:sp>
        <p:nvSpPr>
          <p:cNvPr id="15" name="Flowchart: Magnetic Disk 14">
            <a:extLst>
              <a:ext uri="{FF2B5EF4-FFF2-40B4-BE49-F238E27FC236}">
                <a16:creationId xmlns:a16="http://schemas.microsoft.com/office/drawing/2014/main" id="{1C13FA9A-65B4-44D6-A43F-9A73B9F65A7C}"/>
              </a:ext>
            </a:extLst>
          </p:cNvPr>
          <p:cNvSpPr/>
          <p:nvPr/>
        </p:nvSpPr>
        <p:spPr>
          <a:xfrm>
            <a:off x="3763296" y="2692243"/>
            <a:ext cx="1658994" cy="927507"/>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568">
                <a:solidFill>
                  <a:srgbClr val="FFFFFF"/>
                </a:solidFill>
                <a:latin typeface="Calibri" panose="020F0502020204030204" pitchFamily="34" charset="0"/>
                <a:cs typeface="Calibri" panose="020F0502020204030204" pitchFamily="34" charset="0"/>
              </a:rPr>
              <a:t>Analytics Azure Storage</a:t>
            </a:r>
          </a:p>
        </p:txBody>
      </p:sp>
      <p:sp>
        <p:nvSpPr>
          <p:cNvPr id="16" name="Freeform: Shape 15">
            <a:extLst>
              <a:ext uri="{FF2B5EF4-FFF2-40B4-BE49-F238E27FC236}">
                <a16:creationId xmlns:a16="http://schemas.microsoft.com/office/drawing/2014/main" id="{235CDF12-C338-4899-8B93-23845D95C9B1}"/>
              </a:ext>
            </a:extLst>
          </p:cNvPr>
          <p:cNvSpPr/>
          <p:nvPr/>
        </p:nvSpPr>
        <p:spPr>
          <a:xfrm>
            <a:off x="2252255" y="2396182"/>
            <a:ext cx="1508546" cy="484257"/>
          </a:xfrm>
          <a:custGeom>
            <a:avLst/>
            <a:gdLst>
              <a:gd name="connsiteX0" fmla="*/ 0 w 1508760"/>
              <a:gd name="connsiteY0" fmla="*/ 708667 h 708667"/>
              <a:gd name="connsiteX1" fmla="*/ 651510 w 1508760"/>
              <a:gd name="connsiteY1" fmla="*/ 7 h 708667"/>
              <a:gd name="connsiteX2" fmla="*/ 1508760 w 1508760"/>
              <a:gd name="connsiteY2" fmla="*/ 697237 h 708667"/>
            </a:gdLst>
            <a:ahLst/>
            <a:cxnLst>
              <a:cxn ang="0">
                <a:pos x="connsiteX0" y="connsiteY0"/>
              </a:cxn>
              <a:cxn ang="0">
                <a:pos x="connsiteX1" y="connsiteY1"/>
              </a:cxn>
              <a:cxn ang="0">
                <a:pos x="connsiteX2" y="connsiteY2"/>
              </a:cxn>
            </a:cxnLst>
            <a:rect l="l" t="t" r="r" b="b"/>
            <a:pathLst>
              <a:path w="1508760" h="708667">
                <a:moveTo>
                  <a:pt x="0" y="708667"/>
                </a:moveTo>
                <a:cubicBezTo>
                  <a:pt x="200025" y="355289"/>
                  <a:pt x="400050" y="1912"/>
                  <a:pt x="651510" y="7"/>
                </a:cubicBezTo>
                <a:cubicBezTo>
                  <a:pt x="902970" y="-1898"/>
                  <a:pt x="1205865" y="347669"/>
                  <a:pt x="1508760" y="697237"/>
                </a:cubicBezTo>
              </a:path>
            </a:pathLst>
          </a:custGeom>
          <a:noFill/>
          <a:ln>
            <a:solidFill>
              <a:schemeClr val="bg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568">
              <a:solidFill>
                <a:srgbClr val="FFFFFF"/>
              </a:solidFill>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79D0579B-D3B7-4444-9880-D220090B484C}"/>
              </a:ext>
            </a:extLst>
          </p:cNvPr>
          <p:cNvSpPr/>
          <p:nvPr/>
        </p:nvSpPr>
        <p:spPr>
          <a:xfrm>
            <a:off x="1153064" y="1943311"/>
            <a:ext cx="795301" cy="639989"/>
          </a:xfrm>
          <a:custGeom>
            <a:avLst/>
            <a:gdLst>
              <a:gd name="connsiteX0" fmla="*/ 264957 w 795413"/>
              <a:gd name="connsiteY0" fmla="*/ 640080 h 640080"/>
              <a:gd name="connsiteX1" fmla="*/ 2067 w 795413"/>
              <a:gd name="connsiteY1" fmla="*/ 331470 h 640080"/>
              <a:gd name="connsiteX2" fmla="*/ 390687 w 795413"/>
              <a:gd name="connsiteY2" fmla="*/ 0 h 640080"/>
              <a:gd name="connsiteX3" fmla="*/ 790737 w 795413"/>
              <a:gd name="connsiteY3" fmla="*/ 331470 h 640080"/>
              <a:gd name="connsiteX4" fmla="*/ 573567 w 795413"/>
              <a:gd name="connsiteY4" fmla="*/ 61722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413" h="640080">
                <a:moveTo>
                  <a:pt x="264957" y="640080"/>
                </a:moveTo>
                <a:cubicBezTo>
                  <a:pt x="123034" y="539115"/>
                  <a:pt x="-18888" y="438150"/>
                  <a:pt x="2067" y="331470"/>
                </a:cubicBezTo>
                <a:cubicBezTo>
                  <a:pt x="23022" y="224790"/>
                  <a:pt x="259242" y="0"/>
                  <a:pt x="390687" y="0"/>
                </a:cubicBezTo>
                <a:cubicBezTo>
                  <a:pt x="522132" y="0"/>
                  <a:pt x="760257" y="228600"/>
                  <a:pt x="790737" y="331470"/>
                </a:cubicBezTo>
                <a:cubicBezTo>
                  <a:pt x="821217" y="434340"/>
                  <a:pt x="697392" y="525780"/>
                  <a:pt x="573567" y="617220"/>
                </a:cubicBezTo>
              </a:path>
            </a:pathLst>
          </a:custGeom>
          <a:noFill/>
          <a:ln>
            <a:solidFill>
              <a:schemeClr val="bg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568">
              <a:solidFill>
                <a:srgbClr val="FFFFFF"/>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34AA4ED5-2071-491A-BDA3-B4C6086F721F}"/>
              </a:ext>
            </a:extLst>
          </p:cNvPr>
          <p:cNvSpPr txBox="1"/>
          <p:nvPr/>
        </p:nvSpPr>
        <p:spPr>
          <a:xfrm>
            <a:off x="700926" y="4491153"/>
            <a:ext cx="2553269"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1. Diagnostic Data Upload</a:t>
            </a:r>
          </a:p>
        </p:txBody>
      </p:sp>
      <p:sp>
        <p:nvSpPr>
          <p:cNvPr id="19" name="TextBox 18">
            <a:extLst>
              <a:ext uri="{FF2B5EF4-FFF2-40B4-BE49-F238E27FC236}">
                <a16:creationId xmlns:a16="http://schemas.microsoft.com/office/drawing/2014/main" id="{5D699787-6C22-4E86-B320-ECC20AB841FB}"/>
              </a:ext>
            </a:extLst>
          </p:cNvPr>
          <p:cNvSpPr txBox="1"/>
          <p:nvPr/>
        </p:nvSpPr>
        <p:spPr>
          <a:xfrm>
            <a:off x="8284265" y="6125061"/>
            <a:ext cx="1213584"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IT Admin</a:t>
            </a:r>
          </a:p>
        </p:txBody>
      </p:sp>
      <p:sp>
        <p:nvSpPr>
          <p:cNvPr id="20" name="TextBox 19">
            <a:extLst>
              <a:ext uri="{FF2B5EF4-FFF2-40B4-BE49-F238E27FC236}">
                <a16:creationId xmlns:a16="http://schemas.microsoft.com/office/drawing/2014/main" id="{0B99711F-BB65-437F-8FBE-D626E1D06136}"/>
              </a:ext>
            </a:extLst>
          </p:cNvPr>
          <p:cNvSpPr txBox="1"/>
          <p:nvPr/>
        </p:nvSpPr>
        <p:spPr>
          <a:xfrm>
            <a:off x="9378926" y="4349917"/>
            <a:ext cx="2812211" cy="814661"/>
          </a:xfrm>
          <a:prstGeom prst="rect">
            <a:avLst/>
          </a:prstGeom>
          <a:noFill/>
        </p:spPr>
        <p:txBody>
          <a:bodyPr wrap="square" rtlCol="0">
            <a:spAutoFit/>
          </a:bodyPr>
          <a:lstStyle/>
          <a:p>
            <a:pPr defTabSz="932418">
              <a:defRPr/>
            </a:pPr>
            <a:r>
              <a:rPr lang="en-US" sz="1568">
                <a:solidFill>
                  <a:srgbClr val="FFFFFF"/>
                </a:solidFill>
                <a:latin typeface="Calibri" panose="020F0502020204030204"/>
              </a:rPr>
              <a:t>2a. Create Log Analytics workspace in Azure, gets Commercial ID</a:t>
            </a:r>
          </a:p>
        </p:txBody>
      </p:sp>
      <p:sp>
        <p:nvSpPr>
          <p:cNvPr id="21" name="TextBox 20">
            <a:extLst>
              <a:ext uri="{FF2B5EF4-FFF2-40B4-BE49-F238E27FC236}">
                <a16:creationId xmlns:a16="http://schemas.microsoft.com/office/drawing/2014/main" id="{07FBB22A-08E2-4EC4-A358-BA1CF588C2D8}"/>
              </a:ext>
            </a:extLst>
          </p:cNvPr>
          <p:cNvSpPr txBox="1"/>
          <p:nvPr/>
        </p:nvSpPr>
        <p:spPr>
          <a:xfrm>
            <a:off x="2549814" y="2427161"/>
            <a:ext cx="1047701" cy="814661"/>
          </a:xfrm>
          <a:prstGeom prst="rect">
            <a:avLst/>
          </a:prstGeom>
          <a:noFill/>
          <a:ln>
            <a:noFill/>
          </a:ln>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4. Daily snapshot copied</a:t>
            </a:r>
          </a:p>
        </p:txBody>
      </p:sp>
      <p:sp>
        <p:nvSpPr>
          <p:cNvPr id="22" name="Freeform: Shape 21">
            <a:extLst>
              <a:ext uri="{FF2B5EF4-FFF2-40B4-BE49-F238E27FC236}">
                <a16:creationId xmlns:a16="http://schemas.microsoft.com/office/drawing/2014/main" id="{F8AB8B21-A556-4516-BD96-E751BC85420D}"/>
              </a:ext>
            </a:extLst>
          </p:cNvPr>
          <p:cNvSpPr/>
          <p:nvPr/>
        </p:nvSpPr>
        <p:spPr>
          <a:xfrm>
            <a:off x="5448838" y="2315808"/>
            <a:ext cx="2835426" cy="484257"/>
          </a:xfrm>
          <a:custGeom>
            <a:avLst/>
            <a:gdLst>
              <a:gd name="connsiteX0" fmla="*/ 0 w 1508760"/>
              <a:gd name="connsiteY0" fmla="*/ 708667 h 708667"/>
              <a:gd name="connsiteX1" fmla="*/ 651510 w 1508760"/>
              <a:gd name="connsiteY1" fmla="*/ 7 h 708667"/>
              <a:gd name="connsiteX2" fmla="*/ 1508760 w 1508760"/>
              <a:gd name="connsiteY2" fmla="*/ 697237 h 708667"/>
            </a:gdLst>
            <a:ahLst/>
            <a:cxnLst>
              <a:cxn ang="0">
                <a:pos x="connsiteX0" y="connsiteY0"/>
              </a:cxn>
              <a:cxn ang="0">
                <a:pos x="connsiteX1" y="connsiteY1"/>
              </a:cxn>
              <a:cxn ang="0">
                <a:pos x="connsiteX2" y="connsiteY2"/>
              </a:cxn>
            </a:cxnLst>
            <a:rect l="l" t="t" r="r" b="b"/>
            <a:pathLst>
              <a:path w="1508760" h="708667">
                <a:moveTo>
                  <a:pt x="0" y="708667"/>
                </a:moveTo>
                <a:cubicBezTo>
                  <a:pt x="200025" y="355289"/>
                  <a:pt x="400050" y="1912"/>
                  <a:pt x="651510" y="7"/>
                </a:cubicBezTo>
                <a:cubicBezTo>
                  <a:pt x="902970" y="-1898"/>
                  <a:pt x="1205865" y="347669"/>
                  <a:pt x="1508760" y="697237"/>
                </a:cubicBezTo>
              </a:path>
            </a:pathLst>
          </a:custGeom>
          <a:noFill/>
          <a:ln>
            <a:solidFill>
              <a:schemeClr val="bg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568">
              <a:solidFill>
                <a:srgbClr val="FFFFFF"/>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C5730E3-EE77-4FA7-BCBE-8B97B3C3CCDB}"/>
              </a:ext>
            </a:extLst>
          </p:cNvPr>
          <p:cNvSpPr txBox="1"/>
          <p:nvPr/>
        </p:nvSpPr>
        <p:spPr>
          <a:xfrm>
            <a:off x="6022265" y="2065031"/>
            <a:ext cx="2014058" cy="573280"/>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5. Per-workspace data copied</a:t>
            </a:r>
          </a:p>
        </p:txBody>
      </p:sp>
      <p:sp>
        <p:nvSpPr>
          <p:cNvPr id="24" name="Freeform: Shape 23">
            <a:extLst>
              <a:ext uri="{FF2B5EF4-FFF2-40B4-BE49-F238E27FC236}">
                <a16:creationId xmlns:a16="http://schemas.microsoft.com/office/drawing/2014/main" id="{FB00A830-E53B-4A13-8C8F-B0AEFA721DAA}"/>
              </a:ext>
            </a:extLst>
          </p:cNvPr>
          <p:cNvSpPr/>
          <p:nvPr/>
        </p:nvSpPr>
        <p:spPr>
          <a:xfrm>
            <a:off x="9378925" y="3639463"/>
            <a:ext cx="1818301" cy="2063898"/>
          </a:xfrm>
          <a:custGeom>
            <a:avLst/>
            <a:gdLst>
              <a:gd name="connsiteX0" fmla="*/ 0 w 1818559"/>
              <a:gd name="connsiteY0" fmla="*/ 2064190 h 2064190"/>
              <a:gd name="connsiteX1" fmla="*/ 1720159 w 1818559"/>
              <a:gd name="connsiteY1" fmla="*/ 1493822 h 2064190"/>
              <a:gd name="connsiteX2" fmla="*/ 1457608 w 1818559"/>
              <a:gd name="connsiteY2" fmla="*/ 0 h 2064190"/>
            </a:gdLst>
            <a:ahLst/>
            <a:cxnLst>
              <a:cxn ang="0">
                <a:pos x="connsiteX0" y="connsiteY0"/>
              </a:cxn>
              <a:cxn ang="0">
                <a:pos x="connsiteX1" y="connsiteY1"/>
              </a:cxn>
              <a:cxn ang="0">
                <a:pos x="connsiteX2" y="connsiteY2"/>
              </a:cxn>
            </a:cxnLst>
            <a:rect l="l" t="t" r="r" b="b"/>
            <a:pathLst>
              <a:path w="1818559" h="2064190">
                <a:moveTo>
                  <a:pt x="0" y="2064190"/>
                </a:moveTo>
                <a:cubicBezTo>
                  <a:pt x="738612" y="1951022"/>
                  <a:pt x="1477224" y="1837854"/>
                  <a:pt x="1720159" y="1493822"/>
                </a:cubicBezTo>
                <a:cubicBezTo>
                  <a:pt x="1963094" y="1149790"/>
                  <a:pt x="1710351" y="574895"/>
                  <a:pt x="1457608" y="0"/>
                </a:cubicBezTo>
              </a:path>
            </a:pathLst>
          </a:custGeom>
          <a:noFill/>
          <a:ln>
            <a:solidFill>
              <a:schemeClr val="bg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568">
              <a:solidFill>
                <a:srgbClr val="FFFFFF"/>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CBBAFEB-9BF7-40AD-A96C-81C57455A1AF}"/>
              </a:ext>
            </a:extLst>
          </p:cNvPr>
          <p:cNvSpPr txBox="1"/>
          <p:nvPr/>
        </p:nvSpPr>
        <p:spPr>
          <a:xfrm>
            <a:off x="7800524" y="4232412"/>
            <a:ext cx="1600266"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6. User input</a:t>
            </a:r>
          </a:p>
        </p:txBody>
      </p:sp>
      <p:sp>
        <p:nvSpPr>
          <p:cNvPr id="26" name="Freeform: Shape 25">
            <a:extLst>
              <a:ext uri="{FF2B5EF4-FFF2-40B4-BE49-F238E27FC236}">
                <a16:creationId xmlns:a16="http://schemas.microsoft.com/office/drawing/2014/main" id="{165445D3-B858-4304-AC9D-26F731392CBD}"/>
              </a:ext>
            </a:extLst>
          </p:cNvPr>
          <p:cNvSpPr/>
          <p:nvPr/>
        </p:nvSpPr>
        <p:spPr>
          <a:xfrm>
            <a:off x="5540800" y="3376951"/>
            <a:ext cx="3486041" cy="1701809"/>
          </a:xfrm>
          <a:custGeom>
            <a:avLst/>
            <a:gdLst>
              <a:gd name="connsiteX0" fmla="*/ 3376942 w 3486535"/>
              <a:gd name="connsiteY0" fmla="*/ 1702051 h 1702051"/>
              <a:gd name="connsiteX1" fmla="*/ 3069125 w 3486535"/>
              <a:gd name="connsiteY1" fmla="*/ 325924 h 1702051"/>
              <a:gd name="connsiteX2" fmla="*/ 0 w 3486535"/>
              <a:gd name="connsiteY2" fmla="*/ 0 h 1702051"/>
            </a:gdLst>
            <a:ahLst/>
            <a:cxnLst>
              <a:cxn ang="0">
                <a:pos x="connsiteX0" y="connsiteY0"/>
              </a:cxn>
              <a:cxn ang="0">
                <a:pos x="connsiteX1" y="connsiteY1"/>
              </a:cxn>
              <a:cxn ang="0">
                <a:pos x="connsiteX2" y="connsiteY2"/>
              </a:cxn>
            </a:cxnLst>
            <a:rect l="l" t="t" r="r" b="b"/>
            <a:pathLst>
              <a:path w="3486535" h="1702051">
                <a:moveTo>
                  <a:pt x="3376942" y="1702051"/>
                </a:moveTo>
                <a:cubicBezTo>
                  <a:pt x="3504445" y="1155825"/>
                  <a:pt x="3631948" y="609599"/>
                  <a:pt x="3069125" y="325924"/>
                </a:cubicBezTo>
                <a:cubicBezTo>
                  <a:pt x="2506302" y="42249"/>
                  <a:pt x="1253151" y="21124"/>
                  <a:pt x="0" y="0"/>
                </a:cubicBezTo>
              </a:path>
            </a:pathLst>
          </a:custGeom>
          <a:noFill/>
          <a:ln>
            <a:solidFill>
              <a:schemeClr val="bg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568">
              <a:solidFill>
                <a:srgbClr val="FFFFFF"/>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5355585E-9772-4B42-A21B-9D1FD84D6210}"/>
              </a:ext>
            </a:extLst>
          </p:cNvPr>
          <p:cNvSpPr txBox="1"/>
          <p:nvPr/>
        </p:nvSpPr>
        <p:spPr>
          <a:xfrm>
            <a:off x="768919" y="6042219"/>
            <a:ext cx="2097484"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Windows Desktop</a:t>
            </a:r>
          </a:p>
        </p:txBody>
      </p:sp>
      <p:sp>
        <p:nvSpPr>
          <p:cNvPr id="28" name="Speech Bubble: Rectangle 27">
            <a:extLst>
              <a:ext uri="{FF2B5EF4-FFF2-40B4-BE49-F238E27FC236}">
                <a16:creationId xmlns:a16="http://schemas.microsoft.com/office/drawing/2014/main" id="{4BC3B22F-101A-41CB-9F97-778D53E370A8}"/>
              </a:ext>
            </a:extLst>
          </p:cNvPr>
          <p:cNvSpPr/>
          <p:nvPr/>
        </p:nvSpPr>
        <p:spPr>
          <a:xfrm>
            <a:off x="3648730" y="1951166"/>
            <a:ext cx="1658994" cy="484257"/>
          </a:xfrm>
          <a:prstGeom prst="wedgeRectCallout">
            <a:avLst>
              <a:gd name="adj1" fmla="val -5806"/>
              <a:gd name="adj2" fmla="val 10167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1568">
                <a:solidFill>
                  <a:srgbClr val="FFFFFF"/>
                </a:solidFill>
                <a:latin typeface="Calibri" panose="020F0502020204030204" pitchFamily="34" charset="0"/>
                <a:cs typeface="Calibri" panose="020F0502020204030204" pitchFamily="34" charset="0"/>
              </a:rPr>
              <a:t>Transient storage</a:t>
            </a:r>
          </a:p>
          <a:p>
            <a:pPr defTabSz="914367"/>
            <a:endParaRPr lang="en-US" sz="1568">
              <a:solidFill>
                <a:srgbClr val="FFFFFF"/>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86256401-F94D-41F9-8027-C87ADBA40F0E}"/>
              </a:ext>
            </a:extLst>
          </p:cNvPr>
          <p:cNvSpPr/>
          <p:nvPr/>
        </p:nvSpPr>
        <p:spPr>
          <a:xfrm>
            <a:off x="3617272" y="1476049"/>
            <a:ext cx="2189159" cy="2488042"/>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defTabSz="914367"/>
            <a:r>
              <a:rPr lang="en-US" sz="1568">
                <a:solidFill>
                  <a:srgbClr val="FFFFFF"/>
                </a:solidFill>
                <a:latin typeface="Calibri" panose="020F0502020204030204" pitchFamily="34" charset="0"/>
                <a:cs typeface="Calibri" panose="020F0502020204030204" pitchFamily="34" charset="0"/>
              </a:rPr>
              <a:t>US</a:t>
            </a:r>
          </a:p>
        </p:txBody>
      </p:sp>
      <p:sp>
        <p:nvSpPr>
          <p:cNvPr id="30" name="TextBox 29">
            <a:extLst>
              <a:ext uri="{FF2B5EF4-FFF2-40B4-BE49-F238E27FC236}">
                <a16:creationId xmlns:a16="http://schemas.microsoft.com/office/drawing/2014/main" id="{6149FD5B-8CD3-4958-B152-A2F079882CD2}"/>
              </a:ext>
            </a:extLst>
          </p:cNvPr>
          <p:cNvSpPr txBox="1"/>
          <p:nvPr/>
        </p:nvSpPr>
        <p:spPr>
          <a:xfrm>
            <a:off x="3006528" y="5214100"/>
            <a:ext cx="4573737" cy="573280"/>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2b. Enroll devices in their Analytics Workspace by setting Commercial ID, enables diagnostic data</a:t>
            </a:r>
          </a:p>
        </p:txBody>
      </p:sp>
      <p:sp>
        <p:nvSpPr>
          <p:cNvPr id="31" name="TextBox 30">
            <a:extLst>
              <a:ext uri="{FF2B5EF4-FFF2-40B4-BE49-F238E27FC236}">
                <a16:creationId xmlns:a16="http://schemas.microsoft.com/office/drawing/2014/main" id="{A35CA1B3-09A9-4F39-8562-AB053FCDFE61}"/>
              </a:ext>
            </a:extLst>
          </p:cNvPr>
          <p:cNvSpPr txBox="1"/>
          <p:nvPr/>
        </p:nvSpPr>
        <p:spPr>
          <a:xfrm>
            <a:off x="3669066" y="2126724"/>
            <a:ext cx="1600266" cy="331899"/>
          </a:xfrm>
          <a:prstGeom prst="rect">
            <a:avLst/>
          </a:prstGeom>
          <a:noFill/>
        </p:spPr>
        <p:txBody>
          <a:bodyPr wrap="square" rtlCol="0">
            <a:spAutoFit/>
          </a:bodyPr>
          <a:lstStyle/>
          <a:p>
            <a:pPr defTabSz="932418">
              <a:defRPr/>
            </a:pPr>
            <a:r>
              <a:rPr lang="en-US" sz="1568">
                <a:solidFill>
                  <a:srgbClr val="FFFFFF"/>
                </a:solidFill>
                <a:latin typeface="Calibri" panose="020F0502020204030204" pitchFamily="34" charset="0"/>
                <a:cs typeface="Calibri" panose="020F0502020204030204" pitchFamily="34" charset="0"/>
              </a:rPr>
              <a:t>+ user input</a:t>
            </a:r>
          </a:p>
        </p:txBody>
      </p:sp>
    </p:spTree>
    <p:extLst>
      <p:ext uri="{BB962C8B-B14F-4D97-AF65-F5344CB8AC3E}">
        <p14:creationId xmlns:p14="http://schemas.microsoft.com/office/powerpoint/2010/main" val="287662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animBg="1"/>
      <p:bldP spid="15" grpId="0" animBg="1"/>
      <p:bldP spid="16" grpId="0" animBg="1"/>
      <p:bldP spid="17" grpId="0" animBg="1"/>
      <p:bldP spid="19" grpId="0"/>
      <p:bldP spid="20" grpId="0"/>
      <p:bldP spid="21" grpId="0"/>
      <p:bldP spid="22" grpId="0" animBg="1"/>
      <p:bldP spid="23" grpId="0"/>
      <p:bldP spid="24" grpId="0" animBg="1"/>
      <p:bldP spid="25" grpId="0"/>
      <p:bldP spid="26" grpId="0" animBg="1"/>
      <p:bldP spid="28" grpId="0" animBg="1"/>
      <p:bldP spid="29" grpId="0" animBg="1"/>
      <p:bldP spid="30"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1C63-2BCF-43F5-B78A-BCB690FB842C}"/>
              </a:ext>
            </a:extLst>
          </p:cNvPr>
          <p:cNvSpPr>
            <a:spLocks noGrp="1"/>
          </p:cNvSpPr>
          <p:nvPr>
            <p:ph type="title"/>
          </p:nvPr>
        </p:nvSpPr>
        <p:spPr/>
        <p:txBody>
          <a:bodyPr/>
          <a:lstStyle/>
          <a:p>
            <a:r>
              <a:rPr lang="en-US"/>
              <a:t>Diagnostic Data Viewer</a:t>
            </a:r>
          </a:p>
        </p:txBody>
      </p:sp>
      <p:sp>
        <p:nvSpPr>
          <p:cNvPr id="3" name="Content Placeholder 2">
            <a:extLst>
              <a:ext uri="{FF2B5EF4-FFF2-40B4-BE49-F238E27FC236}">
                <a16:creationId xmlns:a16="http://schemas.microsoft.com/office/drawing/2014/main" id="{341C29F9-47DB-4BE8-9524-6C19AB5AB376}"/>
              </a:ext>
            </a:extLst>
          </p:cNvPr>
          <p:cNvSpPr>
            <a:spLocks noGrp="1"/>
          </p:cNvSpPr>
          <p:nvPr>
            <p:ph idx="1"/>
          </p:nvPr>
        </p:nvSpPr>
        <p:spPr/>
        <p:txBody>
          <a:bodyPr/>
          <a:lstStyle/>
          <a:p>
            <a:r>
              <a:rPr lang="en-US"/>
              <a:t>DDV</a:t>
            </a:r>
          </a:p>
          <a:p>
            <a:r>
              <a:rPr lang="en-US"/>
              <a:t>Windows Feedback Hub – Things that are broken</a:t>
            </a:r>
          </a:p>
          <a:p>
            <a:r>
              <a:rPr lang="en-US"/>
              <a:t>Wire Shark - Comms</a:t>
            </a:r>
          </a:p>
          <a:p>
            <a:r>
              <a:rPr lang="en-US"/>
              <a:t>Postman - APIs</a:t>
            </a:r>
          </a:p>
          <a:p>
            <a:endParaRPr lang="en-US"/>
          </a:p>
        </p:txBody>
      </p:sp>
    </p:spTree>
    <p:extLst>
      <p:ext uri="{BB962C8B-B14F-4D97-AF65-F5344CB8AC3E}">
        <p14:creationId xmlns:p14="http://schemas.microsoft.com/office/powerpoint/2010/main" val="293269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72652-5ABB-4FD5-B864-5CA09B06802C}"/>
              </a:ext>
            </a:extLst>
          </p:cNvPr>
          <p:cNvSpPr>
            <a:spLocks noGrp="1"/>
          </p:cNvSpPr>
          <p:nvPr>
            <p:ph type="title"/>
          </p:nvPr>
        </p:nvSpPr>
        <p:spPr/>
        <p:txBody>
          <a:bodyPr/>
          <a:lstStyle/>
          <a:p>
            <a:r>
              <a:rPr lang="en-US"/>
              <a:t>Telemetry – Huh What is it good for?</a:t>
            </a:r>
          </a:p>
        </p:txBody>
      </p:sp>
      <p:sp>
        <p:nvSpPr>
          <p:cNvPr id="5" name="Content Placeholder 4">
            <a:extLst>
              <a:ext uri="{FF2B5EF4-FFF2-40B4-BE49-F238E27FC236}">
                <a16:creationId xmlns:a16="http://schemas.microsoft.com/office/drawing/2014/main" id="{7BC8ABB8-3AD1-4ABE-992A-8247767F5182}"/>
              </a:ext>
            </a:extLst>
          </p:cNvPr>
          <p:cNvSpPr>
            <a:spLocks noGrp="1"/>
          </p:cNvSpPr>
          <p:nvPr>
            <p:ph idx="1"/>
          </p:nvPr>
        </p:nvSpPr>
        <p:spPr/>
        <p:txBody>
          <a:bodyPr/>
          <a:lstStyle/>
          <a:p>
            <a:pPr marL="0" indent="0">
              <a:buNone/>
            </a:pPr>
            <a:r>
              <a:rPr lang="en-US"/>
              <a:t>Absolutely EVERYTHING!</a:t>
            </a:r>
          </a:p>
          <a:p>
            <a:pPr marL="0" indent="0">
              <a:buNone/>
            </a:pPr>
            <a:endParaRPr lang="en-US"/>
          </a:p>
          <a:p>
            <a:pPr marL="0" indent="0">
              <a:buNone/>
            </a:pPr>
            <a:r>
              <a:rPr lang="en-US"/>
              <a:t>To the Cloud</a:t>
            </a:r>
          </a:p>
          <a:p>
            <a:r>
              <a:rPr lang="en-US"/>
              <a:t>Telemetry</a:t>
            </a:r>
          </a:p>
          <a:p>
            <a:r>
              <a:rPr lang="en-US"/>
              <a:t>Can I see it? </a:t>
            </a:r>
          </a:p>
          <a:p>
            <a:pPr marL="0" indent="0">
              <a:buNone/>
            </a:pPr>
            <a:endParaRPr lang="en-US"/>
          </a:p>
          <a:p>
            <a:pPr marL="0" indent="0">
              <a:buNone/>
            </a:pPr>
            <a:r>
              <a:rPr lang="en-US"/>
              <a:t>Can I Gather my own?  </a:t>
            </a:r>
          </a:p>
          <a:p>
            <a:pPr marL="0" indent="0">
              <a:buNone/>
            </a:pPr>
            <a:r>
              <a:rPr lang="en-US"/>
              <a:t>The Tale of the Slow Registry</a:t>
            </a:r>
          </a:p>
          <a:p>
            <a:r>
              <a:rPr lang="en-US"/>
              <a:t>Windows Performance Recorder</a:t>
            </a:r>
          </a:p>
          <a:p>
            <a:r>
              <a:rPr lang="en-US"/>
              <a:t>Windows Performance Analyzer </a:t>
            </a:r>
          </a:p>
          <a:p>
            <a:pPr marL="0" indent="0">
              <a:buNone/>
            </a:pPr>
            <a:endParaRPr lang="en-US"/>
          </a:p>
        </p:txBody>
      </p:sp>
      <p:pic>
        <p:nvPicPr>
          <p:cNvPr id="1026" name="Picture 2" descr="Monsters University GIF - Find &amp; Share on GIPHY">
            <a:extLst>
              <a:ext uri="{FF2B5EF4-FFF2-40B4-BE49-F238E27FC236}">
                <a16:creationId xmlns:a16="http://schemas.microsoft.com/office/drawing/2014/main" id="{2E708C84-0E60-41A7-AEEB-FCBA75EBDB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43455" y="1514475"/>
            <a:ext cx="23336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onsters university i want to touch it gif">
            <a:extLst>
              <a:ext uri="{FF2B5EF4-FFF2-40B4-BE49-F238E27FC236}">
                <a16:creationId xmlns:a16="http://schemas.microsoft.com/office/drawing/2014/main" id="{8243A047-D003-4893-BB60-4C44EF66579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43455" y="3822018"/>
            <a:ext cx="23336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7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Registry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0638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F559-3CBF-44C1-A2B3-4D176EB049BC}"/>
              </a:ext>
            </a:extLst>
          </p:cNvPr>
          <p:cNvSpPr>
            <a:spLocks noGrp="1"/>
          </p:cNvSpPr>
          <p:nvPr>
            <p:ph type="title"/>
          </p:nvPr>
        </p:nvSpPr>
        <p:spPr/>
        <p:txBody>
          <a:bodyPr/>
          <a:lstStyle/>
          <a:p>
            <a:r>
              <a:rPr lang="en-US"/>
              <a:t>Performance Gathering – The old way</a:t>
            </a:r>
          </a:p>
        </p:txBody>
      </p:sp>
      <p:sp>
        <p:nvSpPr>
          <p:cNvPr id="3" name="Content Placeholder 2">
            <a:extLst>
              <a:ext uri="{FF2B5EF4-FFF2-40B4-BE49-F238E27FC236}">
                <a16:creationId xmlns:a16="http://schemas.microsoft.com/office/drawing/2014/main" id="{7C2BF3C0-7C3F-4814-BBBE-2F5CDE33634F}"/>
              </a:ext>
            </a:extLst>
          </p:cNvPr>
          <p:cNvSpPr>
            <a:spLocks noGrp="1"/>
          </p:cNvSpPr>
          <p:nvPr>
            <p:ph idx="1"/>
          </p:nvPr>
        </p:nvSpPr>
        <p:spPr/>
        <p:txBody>
          <a:bodyPr/>
          <a:lstStyle/>
          <a:p>
            <a:r>
              <a:rPr lang="en-US" err="1"/>
              <a:t>xperf</a:t>
            </a:r>
            <a:r>
              <a:rPr lang="en-US"/>
              <a:t>:  </a:t>
            </a:r>
          </a:p>
          <a:p>
            <a:pPr lvl="1"/>
            <a:r>
              <a:rPr lang="en-US"/>
              <a:t>Trace capture, processing, and command-line analysis</a:t>
            </a:r>
          </a:p>
          <a:p>
            <a:r>
              <a:rPr lang="en-US" err="1"/>
              <a:t>xperfview</a:t>
            </a:r>
            <a:r>
              <a:rPr lang="en-US"/>
              <a:t>:</a:t>
            </a:r>
          </a:p>
          <a:p>
            <a:pPr lvl="1"/>
            <a:r>
              <a:rPr lang="en-US"/>
              <a:t>Visual trace analysis</a:t>
            </a:r>
          </a:p>
          <a:p>
            <a:r>
              <a:rPr lang="en-US" err="1"/>
              <a:t>Xbootmgr</a:t>
            </a:r>
            <a:r>
              <a:rPr lang="en-US"/>
              <a:t> (and </a:t>
            </a:r>
            <a:r>
              <a:rPr lang="en-US" err="1"/>
              <a:t>xbootmgrSleep</a:t>
            </a:r>
            <a:r>
              <a:rPr lang="en-US"/>
              <a:t>):</a:t>
            </a:r>
          </a:p>
          <a:p>
            <a:pPr lvl="1"/>
            <a:r>
              <a:rPr lang="en-US"/>
              <a:t>On/Off transition trace capture</a:t>
            </a:r>
          </a:p>
          <a:p>
            <a:r>
              <a:rPr lang="en-US"/>
              <a:t>hwpower2etw:</a:t>
            </a:r>
          </a:p>
          <a:p>
            <a:pPr lvl="1"/>
            <a:r>
              <a:rPr lang="en-US"/>
              <a:t>TDMS-to-ETL converter</a:t>
            </a:r>
          </a:p>
          <a:p>
            <a:r>
              <a:rPr lang="en-US" err="1"/>
              <a:t>symcachegen</a:t>
            </a:r>
            <a:r>
              <a:rPr lang="en-US"/>
              <a:t>:</a:t>
            </a:r>
          </a:p>
          <a:p>
            <a:pPr lvl="1"/>
            <a:r>
              <a:rPr lang="en-US"/>
              <a:t>PDB-to-</a:t>
            </a:r>
            <a:r>
              <a:rPr lang="en-US" err="1"/>
              <a:t>SymCache</a:t>
            </a:r>
            <a:r>
              <a:rPr lang="en-US"/>
              <a:t> generator</a:t>
            </a:r>
          </a:p>
        </p:txBody>
      </p:sp>
      <p:pic>
        <p:nvPicPr>
          <p:cNvPr id="2050" name="Picture 2" descr="Image result for command line wizard">
            <a:extLst>
              <a:ext uri="{FF2B5EF4-FFF2-40B4-BE49-F238E27FC236}">
                <a16:creationId xmlns:a16="http://schemas.microsoft.com/office/drawing/2014/main" id="{7C5B29D1-665C-4B64-A15D-A3AC6C0E0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726" y="2098524"/>
            <a:ext cx="57150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94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78F6-4A58-42DF-B70D-DDAEB1AA3BDA}"/>
              </a:ext>
            </a:extLst>
          </p:cNvPr>
          <p:cNvSpPr>
            <a:spLocks noGrp="1"/>
          </p:cNvSpPr>
          <p:nvPr>
            <p:ph type="title"/>
          </p:nvPr>
        </p:nvSpPr>
        <p:spPr/>
        <p:txBody>
          <a:bodyPr>
            <a:normAutofit/>
          </a:bodyPr>
          <a:lstStyle/>
          <a:p>
            <a:r>
              <a:rPr lang="en-US" cap="none" spc="-150">
                <a:ln w="3175">
                  <a:noFill/>
                </a:ln>
                <a:gradFill flip="none" rotWithShape="1">
                  <a:gsLst>
                    <a:gs pos="0">
                      <a:srgbClr val="FFFFFF"/>
                    </a:gs>
                    <a:gs pos="86000">
                      <a:srgbClr val="FFFFFF"/>
                    </a:gs>
                  </a:gsLst>
                  <a:lin ang="5400000" scaled="0"/>
                  <a:tileRect/>
                </a:gradFill>
                <a:latin typeface="Segoe UI"/>
                <a:cs typeface="Arial" charset="0"/>
              </a:rPr>
              <a:t>The Big Picture</a:t>
            </a:r>
            <a:endParaRPr lang="en-US"/>
          </a:p>
        </p:txBody>
      </p:sp>
      <p:sp>
        <p:nvSpPr>
          <p:cNvPr id="3" name="Content Placeholder 2">
            <a:extLst>
              <a:ext uri="{FF2B5EF4-FFF2-40B4-BE49-F238E27FC236}">
                <a16:creationId xmlns:a16="http://schemas.microsoft.com/office/drawing/2014/main" id="{AA4A5B56-DEA6-430A-86DA-6783F22513F5}"/>
              </a:ext>
            </a:extLst>
          </p:cNvPr>
          <p:cNvSpPr>
            <a:spLocks noGrp="1"/>
          </p:cNvSpPr>
          <p:nvPr>
            <p:ph idx="1"/>
          </p:nvPr>
        </p:nvSpPr>
        <p:spPr/>
        <p:txBody>
          <a:bodyPr/>
          <a:lstStyle/>
          <a:p>
            <a:endParaRPr lang="en-US"/>
          </a:p>
        </p:txBody>
      </p:sp>
      <p:sp>
        <p:nvSpPr>
          <p:cNvPr id="40" name="Can 4">
            <a:extLst>
              <a:ext uri="{FF2B5EF4-FFF2-40B4-BE49-F238E27FC236}">
                <a16:creationId xmlns:a16="http://schemas.microsoft.com/office/drawing/2014/main" id="{8C9A6CAF-2F4E-497B-91DF-62F4673813B1}"/>
              </a:ext>
            </a:extLst>
          </p:cNvPr>
          <p:cNvSpPr/>
          <p:nvPr/>
        </p:nvSpPr>
        <p:spPr bwMode="auto">
          <a:xfrm>
            <a:off x="7620000" y="4343400"/>
            <a:ext cx="914400" cy="911352"/>
          </a:xfrm>
          <a:prstGeom prst="can">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ETL file</a:t>
            </a:r>
          </a:p>
        </p:txBody>
      </p:sp>
      <p:sp>
        <p:nvSpPr>
          <p:cNvPr id="41" name="Rounded Rectangle 5">
            <a:extLst>
              <a:ext uri="{FF2B5EF4-FFF2-40B4-BE49-F238E27FC236}">
                <a16:creationId xmlns:a16="http://schemas.microsoft.com/office/drawing/2014/main" id="{972D5462-051F-42C5-9135-6C516D560262}"/>
              </a:ext>
            </a:extLst>
          </p:cNvPr>
          <p:cNvSpPr/>
          <p:nvPr/>
        </p:nvSpPr>
        <p:spPr bwMode="auto">
          <a:xfrm>
            <a:off x="4038600" y="4343400"/>
            <a:ext cx="2895600" cy="1219200"/>
          </a:xfrm>
          <a:prstGeom prst="roundRect">
            <a:avLst/>
          </a:prstGeom>
          <a:gradFill rotWithShape="1">
            <a:gsLst>
              <a:gs pos="0">
                <a:srgbClr val="7D706D">
                  <a:tint val="70000"/>
                  <a:satMod val="180000"/>
                </a:srgbClr>
              </a:gs>
              <a:gs pos="62000">
                <a:srgbClr val="7D706D">
                  <a:tint val="30000"/>
                  <a:satMod val="180000"/>
                </a:srgbClr>
              </a:gs>
              <a:gs pos="100000">
                <a:srgbClr val="7D706D">
                  <a:tint val="22000"/>
                  <a:satMod val="180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br>
              <a:rPr kumimoji="0" lang="en-US" sz="20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rPr>
            </a:br>
            <a:br>
              <a:rPr kumimoji="0" lang="en-US" sz="20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rPr>
            </a:br>
            <a:br>
              <a:rPr kumimoji="0" lang="en-US" sz="20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rPr>
            </a:br>
            <a:r>
              <a:rPr kumimoji="0" lang="en-US" sz="20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rPr>
              <a:t>ETW</a:t>
            </a:r>
          </a:p>
        </p:txBody>
      </p:sp>
      <p:sp>
        <p:nvSpPr>
          <p:cNvPr id="42" name="Pentagon 7">
            <a:extLst>
              <a:ext uri="{FF2B5EF4-FFF2-40B4-BE49-F238E27FC236}">
                <a16:creationId xmlns:a16="http://schemas.microsoft.com/office/drawing/2014/main" id="{1046E964-96AF-4387-89C1-DF2FDAAB6B79}"/>
              </a:ext>
            </a:extLst>
          </p:cNvPr>
          <p:cNvSpPr/>
          <p:nvPr/>
        </p:nvSpPr>
        <p:spPr bwMode="auto">
          <a:xfrm>
            <a:off x="2057400" y="4615190"/>
            <a:ext cx="1524000" cy="152400"/>
          </a:xfrm>
          <a:prstGeom prst="homePlate">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Trebuchet MS" pitchFamily="34" charset="0"/>
                <a:ea typeface="+mn-ea"/>
                <a:cs typeface="+mn-cs"/>
              </a:rPr>
              <a:t>Event Providers</a:t>
            </a:r>
          </a:p>
        </p:txBody>
      </p:sp>
      <p:sp>
        <p:nvSpPr>
          <p:cNvPr id="43" name="Pentagon 8">
            <a:extLst>
              <a:ext uri="{FF2B5EF4-FFF2-40B4-BE49-F238E27FC236}">
                <a16:creationId xmlns:a16="http://schemas.microsoft.com/office/drawing/2014/main" id="{68E26EFA-AA5C-4124-A9B7-8B08711E59F2}"/>
              </a:ext>
            </a:extLst>
          </p:cNvPr>
          <p:cNvSpPr/>
          <p:nvPr/>
        </p:nvSpPr>
        <p:spPr bwMode="auto">
          <a:xfrm>
            <a:off x="2057400" y="4919990"/>
            <a:ext cx="1524000" cy="152400"/>
          </a:xfrm>
          <a:prstGeom prst="homePlate">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Trebuchet MS" pitchFamily="34" charset="0"/>
                <a:ea typeface="+mn-ea"/>
                <a:cs typeface="+mn-cs"/>
              </a:rPr>
              <a:t>Event Providers</a:t>
            </a:r>
          </a:p>
        </p:txBody>
      </p:sp>
      <p:sp>
        <p:nvSpPr>
          <p:cNvPr id="44" name="TextBox 43">
            <a:extLst>
              <a:ext uri="{FF2B5EF4-FFF2-40B4-BE49-F238E27FC236}">
                <a16:creationId xmlns:a16="http://schemas.microsoft.com/office/drawing/2014/main" id="{6350448B-8CF5-4294-A6CB-996F66EEA048}"/>
              </a:ext>
            </a:extLst>
          </p:cNvPr>
          <p:cNvSpPr txBox="1"/>
          <p:nvPr/>
        </p:nvSpPr>
        <p:spPr>
          <a:xfrm>
            <a:off x="2837873" y="4176462"/>
            <a:ext cx="1219200"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Control/Status</a:t>
            </a:r>
          </a:p>
        </p:txBody>
      </p:sp>
      <p:sp>
        <p:nvSpPr>
          <p:cNvPr id="45" name="TextBox 44">
            <a:extLst>
              <a:ext uri="{FF2B5EF4-FFF2-40B4-BE49-F238E27FC236}">
                <a16:creationId xmlns:a16="http://schemas.microsoft.com/office/drawing/2014/main" id="{1FCB4DEF-24C7-4921-9B6A-D9C54CDE22E8}"/>
              </a:ext>
            </a:extLst>
          </p:cNvPr>
          <p:cNvSpPr txBox="1"/>
          <p:nvPr/>
        </p:nvSpPr>
        <p:spPr>
          <a:xfrm>
            <a:off x="2836720" y="5243262"/>
            <a:ext cx="1221509"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Control/Status</a:t>
            </a:r>
          </a:p>
        </p:txBody>
      </p:sp>
      <p:sp>
        <p:nvSpPr>
          <p:cNvPr id="46" name="Right Arrow 11">
            <a:extLst>
              <a:ext uri="{FF2B5EF4-FFF2-40B4-BE49-F238E27FC236}">
                <a16:creationId xmlns:a16="http://schemas.microsoft.com/office/drawing/2014/main" id="{D58F6B16-C515-4C1F-934C-D8F20E81FD89}"/>
              </a:ext>
            </a:extLst>
          </p:cNvPr>
          <p:cNvSpPr/>
          <p:nvPr/>
        </p:nvSpPr>
        <p:spPr bwMode="auto">
          <a:xfrm>
            <a:off x="6753225" y="4622800"/>
            <a:ext cx="790575" cy="457200"/>
          </a:xfrm>
          <a:prstGeom prst="righ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47" name="Left-Up Arrow 12">
            <a:extLst>
              <a:ext uri="{FF2B5EF4-FFF2-40B4-BE49-F238E27FC236}">
                <a16:creationId xmlns:a16="http://schemas.microsoft.com/office/drawing/2014/main" id="{ABB2E052-0427-4450-B69F-887710AD51D3}"/>
              </a:ext>
            </a:extLst>
          </p:cNvPr>
          <p:cNvSpPr/>
          <p:nvPr/>
        </p:nvSpPr>
        <p:spPr bwMode="auto">
          <a:xfrm flipH="1">
            <a:off x="2819400" y="5072390"/>
            <a:ext cx="1219200" cy="228600"/>
          </a:xfrm>
          <a:prstGeom prst="leftUpArrow">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48" name="Rounded Rectangle 13">
            <a:extLst>
              <a:ext uri="{FF2B5EF4-FFF2-40B4-BE49-F238E27FC236}">
                <a16:creationId xmlns:a16="http://schemas.microsoft.com/office/drawing/2014/main" id="{12E75C6E-B595-4AB1-9CEF-7412F66611F8}"/>
              </a:ext>
            </a:extLst>
          </p:cNvPr>
          <p:cNvSpPr/>
          <p:nvPr/>
        </p:nvSpPr>
        <p:spPr bwMode="auto">
          <a:xfrm>
            <a:off x="4356100" y="4533900"/>
            <a:ext cx="2362200" cy="609600"/>
          </a:xfrm>
          <a:prstGeom prst="round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ETW Session</a:t>
            </a:r>
          </a:p>
        </p:txBody>
      </p:sp>
      <p:sp>
        <p:nvSpPr>
          <p:cNvPr id="49" name="Line Callout 1 (Border and Accent Bar) 14">
            <a:extLst>
              <a:ext uri="{FF2B5EF4-FFF2-40B4-BE49-F238E27FC236}">
                <a16:creationId xmlns:a16="http://schemas.microsoft.com/office/drawing/2014/main" id="{B32CD724-6CBA-418F-979F-35A70D83B306}"/>
              </a:ext>
            </a:extLst>
          </p:cNvPr>
          <p:cNvSpPr/>
          <p:nvPr/>
        </p:nvSpPr>
        <p:spPr bwMode="auto">
          <a:xfrm rot="5400000">
            <a:off x="2685898" y="5002858"/>
            <a:ext cx="674671" cy="2177473"/>
          </a:xfrm>
          <a:prstGeom prst="accentBorderCallout1">
            <a:avLst>
              <a:gd name="adj1" fmla="val 76014"/>
              <a:gd name="adj2" fmla="val -8333"/>
              <a:gd name="adj3" fmla="val 63941"/>
              <a:gd name="adj4" fmla="val -109746"/>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270"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2. Any component that has been instrumented with Event Tracing API</a:t>
            </a:r>
          </a:p>
        </p:txBody>
      </p:sp>
      <p:sp>
        <p:nvSpPr>
          <p:cNvPr id="50" name="Line Callout 1 (Border and Accent Bar) 15">
            <a:extLst>
              <a:ext uri="{FF2B5EF4-FFF2-40B4-BE49-F238E27FC236}">
                <a16:creationId xmlns:a16="http://schemas.microsoft.com/office/drawing/2014/main" id="{483C5BFC-3AAE-445A-9F28-6691827ECD64}"/>
              </a:ext>
            </a:extLst>
          </p:cNvPr>
          <p:cNvSpPr/>
          <p:nvPr/>
        </p:nvSpPr>
        <p:spPr bwMode="auto">
          <a:xfrm rot="5400000">
            <a:off x="7105074" y="4860631"/>
            <a:ext cx="669644" cy="2466119"/>
          </a:xfrm>
          <a:prstGeom prst="accentBorderCallout1">
            <a:avLst>
              <a:gd name="adj1" fmla="val 51493"/>
              <a:gd name="adj2" fmla="val -8333"/>
              <a:gd name="adj3" fmla="val 105915"/>
              <a:gd name="adj4" fmla="val -49990"/>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270"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1. Collection of configurable in-memory buffers that is managed by the kernel </a:t>
            </a:r>
          </a:p>
        </p:txBody>
      </p:sp>
      <p:sp>
        <p:nvSpPr>
          <p:cNvPr id="51" name="Line Callout 1 (Border and Accent Bar) 16">
            <a:extLst>
              <a:ext uri="{FF2B5EF4-FFF2-40B4-BE49-F238E27FC236}">
                <a16:creationId xmlns:a16="http://schemas.microsoft.com/office/drawing/2014/main" id="{0473BCC4-62EF-4E8E-B432-0EBEFC62F9C2}"/>
              </a:ext>
            </a:extLst>
          </p:cNvPr>
          <p:cNvSpPr/>
          <p:nvPr/>
        </p:nvSpPr>
        <p:spPr bwMode="auto">
          <a:xfrm rot="16200000">
            <a:off x="2153286" y="2153806"/>
            <a:ext cx="914400" cy="1635989"/>
          </a:xfrm>
          <a:prstGeom prst="accentBorderCallout1">
            <a:avLst>
              <a:gd name="adj1" fmla="val 50123"/>
              <a:gd name="adj2" fmla="val -8333"/>
              <a:gd name="adj3" fmla="val 245540"/>
              <a:gd name="adj4" fmla="val -60241"/>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3. Controls logging sessions and enables/disables providers</a:t>
            </a:r>
          </a:p>
        </p:txBody>
      </p:sp>
      <p:sp>
        <p:nvSpPr>
          <p:cNvPr id="52" name="Line Callout 1 (Border and Accent Bar) 17">
            <a:extLst>
              <a:ext uri="{FF2B5EF4-FFF2-40B4-BE49-F238E27FC236}">
                <a16:creationId xmlns:a16="http://schemas.microsoft.com/office/drawing/2014/main" id="{4E345B1D-C62B-4C70-9EA0-A637E1F5AC2E}"/>
              </a:ext>
            </a:extLst>
          </p:cNvPr>
          <p:cNvSpPr/>
          <p:nvPr/>
        </p:nvSpPr>
        <p:spPr bwMode="auto">
          <a:xfrm rot="5400000">
            <a:off x="9162040" y="1655185"/>
            <a:ext cx="878320" cy="1371600"/>
          </a:xfrm>
          <a:prstGeom prst="accentBorderCallout1">
            <a:avLst>
              <a:gd name="adj1" fmla="val 18750"/>
              <a:gd name="adj2" fmla="val -8333"/>
              <a:gd name="adj3" fmla="val 91973"/>
              <a:gd name="adj4" fmla="val -54068"/>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270"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5. GUI trace analysis via graphs and summary tables</a:t>
            </a:r>
          </a:p>
        </p:txBody>
      </p:sp>
      <p:sp>
        <p:nvSpPr>
          <p:cNvPr id="53" name="Line Callout 1 (Border and Accent Bar) 18">
            <a:extLst>
              <a:ext uri="{FF2B5EF4-FFF2-40B4-BE49-F238E27FC236}">
                <a16:creationId xmlns:a16="http://schemas.microsoft.com/office/drawing/2014/main" id="{B8339C63-229F-43FD-B3BD-4347E898DE20}"/>
              </a:ext>
            </a:extLst>
          </p:cNvPr>
          <p:cNvSpPr/>
          <p:nvPr/>
        </p:nvSpPr>
        <p:spPr bwMode="auto">
          <a:xfrm rot="16200000">
            <a:off x="3795638" y="1646391"/>
            <a:ext cx="720437" cy="1214579"/>
          </a:xfrm>
          <a:prstGeom prst="accentBorderCallout1">
            <a:avLst>
              <a:gd name="adj1" fmla="val 49640"/>
              <a:gd name="adj2" fmla="val -10030"/>
              <a:gd name="adj3" fmla="val 145056"/>
              <a:gd name="adj4" fmla="val -53023"/>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6. CLI trace analysis via actions</a:t>
            </a:r>
          </a:p>
        </p:txBody>
      </p:sp>
      <p:sp>
        <p:nvSpPr>
          <p:cNvPr id="54" name="Rounded Rectangle 19">
            <a:extLst>
              <a:ext uri="{FF2B5EF4-FFF2-40B4-BE49-F238E27FC236}">
                <a16:creationId xmlns:a16="http://schemas.microsoft.com/office/drawing/2014/main" id="{49B8F394-163F-4F69-9202-8F00074BFB04}"/>
              </a:ext>
            </a:extLst>
          </p:cNvPr>
          <p:cNvSpPr/>
          <p:nvPr/>
        </p:nvSpPr>
        <p:spPr bwMode="auto">
          <a:xfrm>
            <a:off x="9144000" y="5588001"/>
            <a:ext cx="1143000" cy="332508"/>
          </a:xfrm>
          <a:prstGeom prst="roundRect">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Data</a:t>
            </a:r>
            <a:r>
              <a:rPr kumimoji="0" lang="en-US" sz="16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rPr>
              <a:t> </a:t>
            </a: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flow</a:t>
            </a:r>
          </a:p>
        </p:txBody>
      </p:sp>
      <p:sp>
        <p:nvSpPr>
          <p:cNvPr id="55" name="Can 20">
            <a:extLst>
              <a:ext uri="{FF2B5EF4-FFF2-40B4-BE49-F238E27FC236}">
                <a16:creationId xmlns:a16="http://schemas.microsoft.com/office/drawing/2014/main" id="{3673EE8E-E496-4139-BA30-5D3FDA7DC7B5}"/>
              </a:ext>
            </a:extLst>
          </p:cNvPr>
          <p:cNvSpPr/>
          <p:nvPr/>
        </p:nvSpPr>
        <p:spPr bwMode="auto">
          <a:xfrm>
            <a:off x="4876800" y="1143000"/>
            <a:ext cx="914400" cy="911352"/>
          </a:xfrm>
          <a:prstGeom prst="can">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XML file</a:t>
            </a:r>
          </a:p>
        </p:txBody>
      </p:sp>
      <p:sp>
        <p:nvSpPr>
          <p:cNvPr id="56" name="Left-Up Arrow 21">
            <a:extLst>
              <a:ext uri="{FF2B5EF4-FFF2-40B4-BE49-F238E27FC236}">
                <a16:creationId xmlns:a16="http://schemas.microsoft.com/office/drawing/2014/main" id="{CD19D787-2AC0-4191-862D-A1F459EBF1BB}"/>
              </a:ext>
            </a:extLst>
          </p:cNvPr>
          <p:cNvSpPr/>
          <p:nvPr/>
        </p:nvSpPr>
        <p:spPr bwMode="auto">
          <a:xfrm flipH="1" flipV="1">
            <a:off x="2819400" y="4386590"/>
            <a:ext cx="1219200" cy="228600"/>
          </a:xfrm>
          <a:prstGeom prst="leftUpArrow">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57" name="Up-Down Arrow 22">
            <a:extLst>
              <a:ext uri="{FF2B5EF4-FFF2-40B4-BE49-F238E27FC236}">
                <a16:creationId xmlns:a16="http://schemas.microsoft.com/office/drawing/2014/main" id="{0C1C0E18-E695-4E6B-ACA2-FA8955DA4D0E}"/>
              </a:ext>
            </a:extLst>
          </p:cNvPr>
          <p:cNvSpPr/>
          <p:nvPr/>
        </p:nvSpPr>
        <p:spPr bwMode="auto">
          <a:xfrm>
            <a:off x="5410200" y="3657600"/>
            <a:ext cx="304800" cy="685800"/>
          </a:xfrm>
          <a:prstGeom prst="upDownArrow">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lIns="91436" tIns="45718" rIns="91436" bIns="45718" rtlCol="0" anchor="ctr"/>
          <a:lstStyle/>
          <a:p>
            <a:pPr marL="0" marR="0" lvl="0" indent="0" algn="ctr" defTabSz="914099"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50000">
                    <a:srgbClr val="FFFFFF"/>
                  </a:gs>
                  <a:gs pos="100000">
                    <a:srgbClr val="FFFFFF"/>
                  </a:gs>
                </a:gsLst>
                <a:lin ang="5400000" scaled="0"/>
              </a:gra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58" name="TextBox 57">
            <a:extLst>
              <a:ext uri="{FF2B5EF4-FFF2-40B4-BE49-F238E27FC236}">
                <a16:creationId xmlns:a16="http://schemas.microsoft.com/office/drawing/2014/main" id="{A9577957-D7FB-4FAF-994D-3421C3D3E24E}"/>
              </a:ext>
            </a:extLst>
          </p:cNvPr>
          <p:cNvSpPr txBox="1"/>
          <p:nvPr/>
        </p:nvSpPr>
        <p:spPr>
          <a:xfrm>
            <a:off x="4955312" y="3853190"/>
            <a:ext cx="1219200"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Control/Status</a:t>
            </a:r>
          </a:p>
        </p:txBody>
      </p:sp>
      <p:sp>
        <p:nvSpPr>
          <p:cNvPr id="59" name="Right Arrow 24">
            <a:extLst>
              <a:ext uri="{FF2B5EF4-FFF2-40B4-BE49-F238E27FC236}">
                <a16:creationId xmlns:a16="http://schemas.microsoft.com/office/drawing/2014/main" id="{6E246566-3B6B-4220-B942-A44B9071C475}"/>
              </a:ext>
            </a:extLst>
          </p:cNvPr>
          <p:cNvSpPr/>
          <p:nvPr/>
        </p:nvSpPr>
        <p:spPr bwMode="auto">
          <a:xfrm>
            <a:off x="3581400" y="4616450"/>
            <a:ext cx="755650" cy="457200"/>
          </a:xfrm>
          <a:prstGeom prst="righ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60" name="Rounded Rectangle 25">
            <a:extLst>
              <a:ext uri="{FF2B5EF4-FFF2-40B4-BE49-F238E27FC236}">
                <a16:creationId xmlns:a16="http://schemas.microsoft.com/office/drawing/2014/main" id="{A4087BA9-729E-43BF-9261-000C43A473BC}"/>
              </a:ext>
            </a:extLst>
          </p:cNvPr>
          <p:cNvSpPr/>
          <p:nvPr/>
        </p:nvSpPr>
        <p:spPr bwMode="auto">
          <a:xfrm>
            <a:off x="7239000" y="1265752"/>
            <a:ext cx="1752600" cy="410649"/>
          </a:xfrm>
          <a:prstGeom prst="roundRect">
            <a:avLst/>
          </a:prstGeom>
          <a:gradFill rotWithShape="1">
            <a:gsLst>
              <a:gs pos="0">
                <a:srgbClr val="5F779C">
                  <a:shade val="58000"/>
                  <a:satMod val="150000"/>
                </a:srgbClr>
              </a:gs>
              <a:gs pos="72000">
                <a:srgbClr val="5F779C">
                  <a:tint val="90000"/>
                  <a:satMod val="135000"/>
                </a:srgbClr>
              </a:gs>
              <a:gs pos="100000">
                <a:srgbClr val="5F779C">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Trebuchet MS" pitchFamily="34" charset="0"/>
                <a:ea typeface="+mn-ea"/>
                <a:cs typeface="+mn-cs"/>
              </a:rPr>
              <a:t>XPerfView</a:t>
            </a:r>
            <a:endParaRPr kumimoji="0" lang="en-US" sz="2000" b="0" i="0" u="none" strike="noStrike" kern="0" cap="none" spc="0" normalizeH="0" baseline="0" noProof="0">
              <a:ln>
                <a:noFill/>
              </a:ln>
              <a:solidFill>
                <a:srgbClr val="FFFFFF"/>
              </a:solidFill>
              <a:effectLst/>
              <a:uLnTx/>
              <a:uFillTx/>
              <a:latin typeface="Trebuchet MS" pitchFamily="34" charset="0"/>
              <a:ea typeface="+mn-ea"/>
              <a:cs typeface="+mn-cs"/>
            </a:endParaRPr>
          </a:p>
        </p:txBody>
      </p:sp>
      <p:sp>
        <p:nvSpPr>
          <p:cNvPr id="61" name="Rounded Rectangle 26">
            <a:extLst>
              <a:ext uri="{FF2B5EF4-FFF2-40B4-BE49-F238E27FC236}">
                <a16:creationId xmlns:a16="http://schemas.microsoft.com/office/drawing/2014/main" id="{37BF2CA9-9A41-495E-956D-E3F832FB36AD}"/>
              </a:ext>
            </a:extLst>
          </p:cNvPr>
          <p:cNvSpPr/>
          <p:nvPr/>
        </p:nvSpPr>
        <p:spPr bwMode="auto">
          <a:xfrm>
            <a:off x="4267200" y="3200400"/>
            <a:ext cx="2438400" cy="457200"/>
          </a:xfrm>
          <a:prstGeom prst="roundRect">
            <a:avLst/>
          </a:prstGeom>
          <a:gradFill rotWithShape="1">
            <a:gsLst>
              <a:gs pos="0">
                <a:srgbClr val="B8B2AE">
                  <a:tint val="70000"/>
                  <a:satMod val="180000"/>
                </a:srgbClr>
              </a:gs>
              <a:gs pos="62000">
                <a:srgbClr val="B8B2AE">
                  <a:tint val="30000"/>
                  <a:satMod val="180000"/>
                </a:srgbClr>
              </a:gs>
              <a:gs pos="100000">
                <a:srgbClr val="B8B2AE">
                  <a:tint val="22000"/>
                  <a:satMod val="180000"/>
                </a:srgbClr>
              </a:gs>
            </a:gsLst>
            <a:lin ang="16200000" scaled="0"/>
          </a:gradFill>
          <a:ln w="9525" cap="flat" cmpd="sng" algn="ctr">
            <a:solidFill>
              <a:srgbClr val="B8B2AE">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err="1">
                <a:ln>
                  <a:noFill/>
                </a:ln>
                <a:gradFill>
                  <a:gsLst>
                    <a:gs pos="28000">
                      <a:srgbClr val="0070C0"/>
                    </a:gs>
                    <a:gs pos="48000">
                      <a:srgbClr val="0070C0"/>
                    </a:gs>
                  </a:gsLst>
                  <a:lin ang="5400000" scaled="1"/>
                </a:gradFill>
                <a:effectLst/>
                <a:uLnTx/>
                <a:uFillTx/>
                <a:latin typeface="Trebuchet MS" pitchFamily="34" charset="0"/>
                <a:ea typeface="+mn-ea"/>
                <a:cs typeface="+mn-cs"/>
              </a:rPr>
              <a:t>XPerf</a:t>
            </a:r>
            <a:endParaRPr kumimoji="0" lang="en-US" sz="2000" b="0" i="0" u="none" strike="noStrike" kern="0" cap="none" spc="0" normalizeH="0" baseline="0" noProof="0">
              <a:ln>
                <a:noFill/>
              </a:ln>
              <a:gradFill>
                <a:gsLst>
                  <a:gs pos="28000">
                    <a:srgbClr val="0070C0"/>
                  </a:gs>
                  <a:gs pos="48000">
                    <a:srgbClr val="0070C0"/>
                  </a:gs>
                </a:gsLst>
                <a:lin ang="5400000" scaled="1"/>
              </a:gradFill>
              <a:effectLst/>
              <a:uLnTx/>
              <a:uFillTx/>
              <a:latin typeface="Trebuchet MS" pitchFamily="34" charset="0"/>
              <a:ea typeface="+mn-ea"/>
              <a:cs typeface="+mn-cs"/>
            </a:endParaRPr>
          </a:p>
        </p:txBody>
      </p:sp>
      <p:sp>
        <p:nvSpPr>
          <p:cNvPr id="62" name="Rounded Rectangle 27">
            <a:extLst>
              <a:ext uri="{FF2B5EF4-FFF2-40B4-BE49-F238E27FC236}">
                <a16:creationId xmlns:a16="http://schemas.microsoft.com/office/drawing/2014/main" id="{E410B35D-3017-49B8-85D1-C034821DC21D}"/>
              </a:ext>
            </a:extLst>
          </p:cNvPr>
          <p:cNvSpPr/>
          <p:nvPr/>
        </p:nvSpPr>
        <p:spPr bwMode="auto">
          <a:xfrm>
            <a:off x="8881882" y="3094912"/>
            <a:ext cx="1363102" cy="735521"/>
          </a:xfrm>
          <a:prstGeom prst="round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a:noFill/>
            <a:headEnd type="oval" w="sm" len="sm"/>
            <a:tailEnd type="oval" w="sm" len="sm"/>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0" tIns="0" rIns="0" bIns="0" numCol="1" rtlCol="0"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90000"/>
              </a:lnSpc>
              <a:spcBef>
                <a:spcPts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rebuchet MS" pitchFamily="34" charset="0"/>
                <a:ea typeface="+mn-ea"/>
                <a:cs typeface="+mn-cs"/>
              </a:rPr>
              <a:t>System and Symbol Information</a:t>
            </a:r>
          </a:p>
        </p:txBody>
      </p:sp>
      <p:sp>
        <p:nvSpPr>
          <p:cNvPr id="63" name="Right Arrow 28">
            <a:extLst>
              <a:ext uri="{FF2B5EF4-FFF2-40B4-BE49-F238E27FC236}">
                <a16:creationId xmlns:a16="http://schemas.microsoft.com/office/drawing/2014/main" id="{930BECA6-47A0-4606-9E0C-EC4499EFC1F2}"/>
              </a:ext>
            </a:extLst>
          </p:cNvPr>
          <p:cNvSpPr/>
          <p:nvPr/>
        </p:nvSpPr>
        <p:spPr bwMode="auto">
          <a:xfrm rot="16200000">
            <a:off x="7327900" y="3489325"/>
            <a:ext cx="1517650" cy="457200"/>
          </a:xfrm>
          <a:prstGeom prst="righ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64" name="Up-Down Arrow 29">
            <a:extLst>
              <a:ext uri="{FF2B5EF4-FFF2-40B4-BE49-F238E27FC236}">
                <a16:creationId xmlns:a16="http://schemas.microsoft.com/office/drawing/2014/main" id="{D8D3C627-6497-425A-99C8-87D7BE6FC60D}"/>
              </a:ext>
            </a:extLst>
          </p:cNvPr>
          <p:cNvSpPr/>
          <p:nvPr/>
        </p:nvSpPr>
        <p:spPr bwMode="auto">
          <a:xfrm rot="5400000">
            <a:off x="7124700" y="2857500"/>
            <a:ext cx="381000" cy="1219200"/>
          </a:xfrm>
          <a:prstGeom prst="upDownArrow">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lIns="91436" tIns="45718" rIns="91436" bIns="45718" rtlCol="0" anchor="ctr"/>
          <a:lstStyle/>
          <a:p>
            <a:pPr marL="0" marR="0" lvl="0" indent="0" algn="ctr" defTabSz="914099"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50000">
                    <a:srgbClr val="FFFFFF"/>
                  </a:gs>
                  <a:gs pos="100000">
                    <a:srgbClr val="FFFFFF"/>
                  </a:gs>
                </a:gsLst>
                <a:lin ang="5400000" scaled="0"/>
              </a:gra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65" name="Can 30">
            <a:extLst>
              <a:ext uri="{FF2B5EF4-FFF2-40B4-BE49-F238E27FC236}">
                <a16:creationId xmlns:a16="http://schemas.microsoft.com/office/drawing/2014/main" id="{B1F49E85-B4D1-4A16-B8C2-E11177286CCA}"/>
              </a:ext>
            </a:extLst>
          </p:cNvPr>
          <p:cNvSpPr/>
          <p:nvPr/>
        </p:nvSpPr>
        <p:spPr bwMode="auto">
          <a:xfrm>
            <a:off x="7620000" y="2060448"/>
            <a:ext cx="914400" cy="911352"/>
          </a:xfrm>
          <a:prstGeom prst="can">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Merged</a:t>
            </a:r>
            <a:b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br>
            <a:r>
              <a:rPr kumimoji="0" lang="en-US" sz="1600" b="0" i="0" u="none" strike="noStrike" kern="0" cap="none" spc="0" normalizeH="0" baseline="0" noProof="0">
                <a:ln>
                  <a:noFill/>
                </a:ln>
                <a:solidFill>
                  <a:srgbClr val="FFFFFF"/>
                </a:solidFill>
                <a:effectLst/>
                <a:uLnTx/>
                <a:uFillTx/>
                <a:latin typeface="Trebuchet MS" pitchFamily="34" charset="0"/>
                <a:ea typeface="+mn-ea"/>
                <a:cs typeface="+mn-cs"/>
              </a:rPr>
              <a:t>ETL file</a:t>
            </a:r>
          </a:p>
        </p:txBody>
      </p:sp>
      <p:sp>
        <p:nvSpPr>
          <p:cNvPr id="66" name="TextBox 65">
            <a:extLst>
              <a:ext uri="{FF2B5EF4-FFF2-40B4-BE49-F238E27FC236}">
                <a16:creationId xmlns:a16="http://schemas.microsoft.com/office/drawing/2014/main" id="{63FDA17F-CC7A-4D9E-982D-46FEC86B486A}"/>
              </a:ext>
            </a:extLst>
          </p:cNvPr>
          <p:cNvSpPr txBox="1"/>
          <p:nvPr/>
        </p:nvSpPr>
        <p:spPr>
          <a:xfrm>
            <a:off x="6696365" y="3333750"/>
            <a:ext cx="1237961"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Control/Status</a:t>
            </a:r>
          </a:p>
        </p:txBody>
      </p:sp>
      <p:sp>
        <p:nvSpPr>
          <p:cNvPr id="67" name="Right Arrow 32">
            <a:extLst>
              <a:ext uri="{FF2B5EF4-FFF2-40B4-BE49-F238E27FC236}">
                <a16:creationId xmlns:a16="http://schemas.microsoft.com/office/drawing/2014/main" id="{09027A3A-F27B-4726-B987-5A9BE51DF87E}"/>
              </a:ext>
            </a:extLst>
          </p:cNvPr>
          <p:cNvSpPr/>
          <p:nvPr/>
        </p:nvSpPr>
        <p:spPr bwMode="auto">
          <a:xfrm rot="16200000">
            <a:off x="7810500" y="1714500"/>
            <a:ext cx="533400" cy="457200"/>
          </a:xfrm>
          <a:prstGeom prst="righ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w="9525" cap="flat" cmpd="sng" algn="ctr">
            <a:solidFill>
              <a:srgbClr val="DF8536">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68" name="Right Arrow 33">
            <a:extLst>
              <a:ext uri="{FF2B5EF4-FFF2-40B4-BE49-F238E27FC236}">
                <a16:creationId xmlns:a16="http://schemas.microsoft.com/office/drawing/2014/main" id="{7F31317D-8126-4A4E-894A-1822C80C4D93}"/>
              </a:ext>
            </a:extLst>
          </p:cNvPr>
          <p:cNvSpPr/>
          <p:nvPr/>
        </p:nvSpPr>
        <p:spPr bwMode="auto">
          <a:xfrm rot="10800000">
            <a:off x="8259974" y="3271838"/>
            <a:ext cx="581025" cy="381000"/>
          </a:xfrm>
          <a:prstGeom prst="righ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w="9525" cap="flat" cmpd="sng" algn="ctr">
            <a:solidFill>
              <a:srgbClr val="DF8536">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69" name="Bent Arrow 34">
            <a:extLst>
              <a:ext uri="{FF2B5EF4-FFF2-40B4-BE49-F238E27FC236}">
                <a16:creationId xmlns:a16="http://schemas.microsoft.com/office/drawing/2014/main" id="{97422DDC-BB3B-403B-A565-92F068F63B61}"/>
              </a:ext>
            </a:extLst>
          </p:cNvPr>
          <p:cNvSpPr/>
          <p:nvPr/>
        </p:nvSpPr>
        <p:spPr bwMode="auto">
          <a:xfrm rot="16200000">
            <a:off x="6096000" y="1143000"/>
            <a:ext cx="609600" cy="2438400"/>
          </a:xfrm>
          <a:prstGeom prst="bentArrow">
            <a:avLst/>
          </a:prstGeom>
          <a:gradFill rotWithShape="1">
            <a:gsLst>
              <a:gs pos="0">
                <a:srgbClr val="DF8536">
                  <a:shade val="58000"/>
                  <a:satMod val="150000"/>
                </a:srgbClr>
              </a:gs>
              <a:gs pos="72000">
                <a:srgbClr val="DF8536">
                  <a:tint val="90000"/>
                  <a:satMod val="135000"/>
                </a:srgbClr>
              </a:gs>
              <a:gs pos="100000">
                <a:srgbClr val="DF8536">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lIns="91436" tIns="45718" rIns="91436" bIns="45718" rtlCol="0" anchor="ctr"/>
          <a:lstStyle/>
          <a:p>
            <a:pPr marL="0" marR="0" lvl="0" indent="0" algn="ctr" defTabSz="914099"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50000">
                    <a:srgbClr val="FFFFFF"/>
                  </a:gs>
                  <a:gs pos="100000">
                    <a:srgbClr val="FFFFFF"/>
                  </a:gs>
                </a:gsLst>
                <a:lin ang="5400000" scaled="0"/>
              </a:gra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70" name="Down Arrow 35">
            <a:extLst>
              <a:ext uri="{FF2B5EF4-FFF2-40B4-BE49-F238E27FC236}">
                <a16:creationId xmlns:a16="http://schemas.microsoft.com/office/drawing/2014/main" id="{5ED22AFE-2413-4B39-BB14-661D8948C58D}"/>
              </a:ext>
            </a:extLst>
          </p:cNvPr>
          <p:cNvSpPr/>
          <p:nvPr/>
        </p:nvSpPr>
        <p:spPr bwMode="auto">
          <a:xfrm rot="10800000">
            <a:off x="5410200" y="2666999"/>
            <a:ext cx="304800" cy="533400"/>
          </a:xfrm>
          <a:prstGeom prst="downArrow">
            <a:avLst/>
          </a:prstGeom>
          <a:gradFill rotWithShape="1">
            <a:gsLst>
              <a:gs pos="0">
                <a:srgbClr val="B8B2AE">
                  <a:shade val="58000"/>
                  <a:satMod val="150000"/>
                </a:srgbClr>
              </a:gs>
              <a:gs pos="72000">
                <a:srgbClr val="B8B2AE">
                  <a:tint val="90000"/>
                  <a:satMod val="135000"/>
                </a:srgbClr>
              </a:gs>
              <a:gs pos="100000">
                <a:srgbClr val="B8B2AE">
                  <a:tint val="80000"/>
                  <a:satMod val="155000"/>
                </a:srgbClr>
              </a:gs>
            </a:gsLst>
            <a:lin ang="16200000" scaled="0"/>
          </a:gradFill>
          <a:ln>
            <a:noFill/>
            <a:headEnd type="none" w="med" len="med"/>
            <a:tailEnd type="none" w="med" len="me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endParaRPr kumimoji="0" lang="en-US" sz="23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rebuchet MS" pitchFamily="34" charset="0"/>
              <a:ea typeface="+mn-ea"/>
              <a:cs typeface="+mn-cs"/>
            </a:endParaRPr>
          </a:p>
        </p:txBody>
      </p:sp>
      <p:sp>
        <p:nvSpPr>
          <p:cNvPr id="71" name="TextBox 70">
            <a:extLst>
              <a:ext uri="{FF2B5EF4-FFF2-40B4-BE49-F238E27FC236}">
                <a16:creationId xmlns:a16="http://schemas.microsoft.com/office/drawing/2014/main" id="{EEC10D5C-85E6-47BB-943B-BEA60616070B}"/>
              </a:ext>
            </a:extLst>
          </p:cNvPr>
          <p:cNvSpPr txBox="1"/>
          <p:nvPr/>
        </p:nvSpPr>
        <p:spPr>
          <a:xfrm>
            <a:off x="7449128" y="3886200"/>
            <a:ext cx="1295400"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Post Processing</a:t>
            </a:r>
          </a:p>
        </p:txBody>
      </p:sp>
      <p:sp>
        <p:nvSpPr>
          <p:cNvPr id="72" name="TextBox 71">
            <a:extLst>
              <a:ext uri="{FF2B5EF4-FFF2-40B4-BE49-F238E27FC236}">
                <a16:creationId xmlns:a16="http://schemas.microsoft.com/office/drawing/2014/main" id="{878C60E6-E3FF-43E4-9C59-E50FDD0F0CD0}"/>
              </a:ext>
            </a:extLst>
          </p:cNvPr>
          <p:cNvSpPr txBox="1"/>
          <p:nvPr/>
        </p:nvSpPr>
        <p:spPr>
          <a:xfrm>
            <a:off x="5172364" y="2862590"/>
            <a:ext cx="771236" cy="258532"/>
          </a:xfrm>
          <a:prstGeom prst="rect">
            <a:avLst/>
          </a:prstGeom>
          <a:noFill/>
        </p:spPr>
        <p:txBody>
          <a:bodyPr wrap="square" rtlCol="0">
            <a:spAutoFit/>
          </a:bodyPr>
          <a:lstStyle/>
          <a:p>
            <a:pPr algn="ctr" defTabSz="914363">
              <a:lnSpc>
                <a:spcPct val="90000"/>
              </a:lnSpc>
            </a:pPr>
            <a:r>
              <a:rPr lang="en-US" sz="1200">
                <a:solidFill>
                  <a:srgbClr val="FFFFFF"/>
                </a:solidFill>
                <a:effectLst>
                  <a:outerShdw blurRad="38100" dist="38100" dir="2700000" algn="tl">
                    <a:srgbClr val="000000">
                      <a:alpha val="43137"/>
                    </a:srgbClr>
                  </a:outerShdw>
                </a:effectLst>
                <a:latin typeface="Trebuchet MS" pitchFamily="34" charset="0"/>
              </a:rPr>
              <a:t>Action</a:t>
            </a:r>
          </a:p>
        </p:txBody>
      </p:sp>
      <p:sp>
        <p:nvSpPr>
          <p:cNvPr id="73" name="Line Callout 1 (Border and Accent Bar) 38">
            <a:extLst>
              <a:ext uri="{FF2B5EF4-FFF2-40B4-BE49-F238E27FC236}">
                <a16:creationId xmlns:a16="http://schemas.microsoft.com/office/drawing/2014/main" id="{CC50CDF6-DDA3-48C7-8E3C-175340A51241}"/>
              </a:ext>
            </a:extLst>
          </p:cNvPr>
          <p:cNvSpPr/>
          <p:nvPr/>
        </p:nvSpPr>
        <p:spPr bwMode="auto">
          <a:xfrm rot="5400000">
            <a:off x="9111238" y="4116678"/>
            <a:ext cx="571214" cy="1170709"/>
          </a:xfrm>
          <a:prstGeom prst="accentBorderCallout1">
            <a:avLst>
              <a:gd name="adj1" fmla="val 18750"/>
              <a:gd name="adj2" fmla="val -8333"/>
              <a:gd name="adj3" fmla="val 156281"/>
              <a:gd name="adj4" fmla="val -44413"/>
            </a:avLst>
          </a:prstGeom>
          <a:gradFill rotWithShape="1">
            <a:gsLst>
              <a:gs pos="0">
                <a:srgbClr val="C3D69B">
                  <a:shade val="58000"/>
                  <a:satMod val="150000"/>
                </a:srgbClr>
              </a:gs>
              <a:gs pos="72000">
                <a:srgbClr val="C3D69B">
                  <a:tint val="90000"/>
                  <a:satMod val="135000"/>
                </a:srgbClr>
              </a:gs>
              <a:gs pos="100000">
                <a:srgbClr val="C3D69B">
                  <a:tint val="80000"/>
                  <a:satMod val="155000"/>
                </a:srgbClr>
              </a:gs>
            </a:gsLst>
            <a:lin ang="16200000" scaled="0"/>
          </a:gradFill>
          <a:ln w="9525" cap="flat" cmpd="sng" algn="ctr">
            <a:solidFill>
              <a:srgbClr val="C3D69B">
                <a:shade val="80000"/>
              </a:srgbClr>
            </a:solidFill>
            <a:prstDash val="solid"/>
            <a:headEnd type="none" w="med" len="med"/>
            <a:tailEnd type="none" w="med" len="med"/>
          </a:ln>
          <a:effectLst/>
        </p:spPr>
        <p:txBody>
          <a:bodyPr vert="vert270"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90000"/>
              </a:lnSpc>
              <a:spcBef>
                <a:spcPts val="0"/>
              </a:spcBef>
              <a:spcAft>
                <a:spcPct val="0"/>
              </a:spcAft>
              <a:buClrTx/>
              <a:buSzTx/>
              <a:buFontTx/>
              <a:buNone/>
              <a:tabLst/>
              <a:defRPr/>
            </a:pPr>
            <a:r>
              <a:rPr kumimoji="0" lang="en-US" sz="1400" b="0" i="0" u="none" strike="noStrike" kern="0" cap="none" spc="0" normalizeH="0" baseline="0" noProof="0">
                <a:ln>
                  <a:noFill/>
                </a:ln>
                <a:solidFill>
                  <a:srgbClr val="0070C0">
                    <a:lumMod val="50000"/>
                  </a:srgbClr>
                </a:solidFill>
                <a:effectLst/>
                <a:uLnTx/>
                <a:uFillTx/>
                <a:latin typeface="Trebuchet MS" pitchFamily="34" charset="0"/>
                <a:ea typeface="+mn-ea"/>
                <a:cs typeface="+mn-cs"/>
              </a:rPr>
              <a:t>4. Metadata injection</a:t>
            </a:r>
          </a:p>
        </p:txBody>
      </p:sp>
    </p:spTree>
    <p:extLst>
      <p:ext uri="{BB962C8B-B14F-4D97-AF65-F5344CB8AC3E}">
        <p14:creationId xmlns:p14="http://schemas.microsoft.com/office/powerpoint/2010/main" val="2723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7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3339376"/>
          </a:xfrm>
        </p:spPr>
        <p:txBody>
          <a:bodyPr/>
          <a:lstStyle/>
          <a:p>
            <a:r>
              <a:rPr lang="en-US"/>
              <a:t>Windows Performance Recorder (WPR)</a:t>
            </a:r>
          </a:p>
          <a:p>
            <a:pPr lvl="1"/>
            <a:r>
              <a:rPr lang="en-US"/>
              <a:t>Allows you to capture a trace for the problem you want to investigate</a:t>
            </a:r>
          </a:p>
          <a:p>
            <a:pPr lvl="1"/>
            <a:r>
              <a:rPr lang="en-US"/>
              <a:t>Get it from the ADK – aka.ms/</a:t>
            </a:r>
            <a:r>
              <a:rPr lang="en-US" err="1"/>
              <a:t>adk</a:t>
            </a:r>
            <a:endParaRPr lang="en-US"/>
          </a:p>
          <a:p>
            <a:pPr lvl="1"/>
            <a:endParaRPr lang="de-DE"/>
          </a:p>
          <a:p>
            <a:r>
              <a:rPr lang="en-US"/>
              <a:t>Windows Performance Analyzer (WPA)</a:t>
            </a:r>
          </a:p>
          <a:p>
            <a:pPr lvl="1"/>
            <a:r>
              <a:rPr lang="en-US"/>
              <a:t>Exposes information about the system and allows you to do performance analysis</a:t>
            </a:r>
          </a:p>
          <a:p>
            <a:pPr lvl="1"/>
            <a:r>
              <a:rPr lang="en-US"/>
              <a:t>Git it Microsoft STORE!</a:t>
            </a:r>
          </a:p>
          <a:p>
            <a:endParaRPr lang="en-US"/>
          </a:p>
        </p:txBody>
      </p:sp>
      <p:sp>
        <p:nvSpPr>
          <p:cNvPr id="2" name="Title 1"/>
          <p:cNvSpPr>
            <a:spLocks noGrp="1"/>
          </p:cNvSpPr>
          <p:nvPr>
            <p:ph type="title"/>
          </p:nvPr>
        </p:nvSpPr>
        <p:spPr/>
        <p:txBody>
          <a:bodyPr/>
          <a:lstStyle/>
          <a:p>
            <a:r>
              <a:rPr lang="de-DE"/>
              <a:t>What is WPT and where do I get it?</a:t>
            </a:r>
            <a:endParaRPr lang="en-US"/>
          </a:p>
        </p:txBody>
      </p:sp>
    </p:spTree>
    <p:extLst>
      <p:ext uri="{BB962C8B-B14F-4D97-AF65-F5344CB8AC3E}">
        <p14:creationId xmlns:p14="http://schemas.microsoft.com/office/powerpoint/2010/main" val="13082405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029A0-27A2-4465-9594-EC1E90EC3903}"/>
              </a:ext>
            </a:extLst>
          </p:cNvPr>
          <p:cNvSpPr>
            <a:spLocks noGrp="1"/>
          </p:cNvSpPr>
          <p:nvPr>
            <p:ph type="title"/>
          </p:nvPr>
        </p:nvSpPr>
        <p:spPr/>
        <p:txBody>
          <a:bodyPr/>
          <a:lstStyle/>
          <a:p>
            <a:r>
              <a:rPr lang="en-US"/>
              <a:t>Windows Performance Analyzer</a:t>
            </a:r>
          </a:p>
        </p:txBody>
      </p:sp>
      <p:sp>
        <p:nvSpPr>
          <p:cNvPr id="5" name="Content Placeholder 4">
            <a:extLst>
              <a:ext uri="{FF2B5EF4-FFF2-40B4-BE49-F238E27FC236}">
                <a16:creationId xmlns:a16="http://schemas.microsoft.com/office/drawing/2014/main" id="{BB1A69DC-37AA-4633-9A10-151DDDCE349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D1C2626-DDC2-4A95-8076-342564446076}"/>
              </a:ext>
            </a:extLst>
          </p:cNvPr>
          <p:cNvPicPr>
            <a:picLocks noChangeAspect="1"/>
          </p:cNvPicPr>
          <p:nvPr/>
        </p:nvPicPr>
        <p:blipFill>
          <a:blip r:embed="rId3"/>
          <a:stretch>
            <a:fillRect/>
          </a:stretch>
        </p:blipFill>
        <p:spPr>
          <a:xfrm>
            <a:off x="4960467" y="1400137"/>
            <a:ext cx="7124752" cy="5229263"/>
          </a:xfrm>
          <a:prstGeom prst="rect">
            <a:avLst/>
          </a:prstGeom>
        </p:spPr>
      </p:pic>
    </p:spTree>
    <p:extLst>
      <p:ext uri="{BB962C8B-B14F-4D97-AF65-F5344CB8AC3E}">
        <p14:creationId xmlns:p14="http://schemas.microsoft.com/office/powerpoint/2010/main" val="3752762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453250" cy="3487108"/>
          </a:xfrm>
        </p:spPr>
        <p:txBody>
          <a:bodyPr/>
          <a:lstStyle/>
          <a:p>
            <a:r>
              <a:rPr lang="en-US"/>
              <a:t>Start Windows Performance Recorder</a:t>
            </a:r>
          </a:p>
          <a:p>
            <a:pPr lvl="1"/>
            <a:r>
              <a:rPr lang="en-US"/>
              <a:t>Prior to 1903 index service won’t find it </a:t>
            </a:r>
            <a:r>
              <a:rPr lang="en-US">
                <a:sym typeface="Wingdings" panose="05000000000000000000" pitchFamily="2" charset="2"/>
              </a:rPr>
              <a:t></a:t>
            </a:r>
          </a:p>
          <a:p>
            <a:r>
              <a:rPr lang="en-US">
                <a:sym typeface="Wingdings" panose="05000000000000000000" pitchFamily="2" charset="2"/>
              </a:rPr>
              <a:t>Once you start </a:t>
            </a:r>
            <a:r>
              <a:rPr lang="en-US" b="1">
                <a:sym typeface="Wingdings" panose="05000000000000000000" pitchFamily="2" charset="2"/>
              </a:rPr>
              <a:t>SHOW HIDE OPTIONS</a:t>
            </a:r>
          </a:p>
          <a:p>
            <a:endParaRPr lang="en-US" b="1">
              <a:sym typeface="Wingdings" panose="05000000000000000000" pitchFamily="2" charset="2"/>
            </a:endParaRPr>
          </a:p>
          <a:p>
            <a:pPr marL="0" indent="0">
              <a:buNone/>
            </a:pPr>
            <a:r>
              <a:rPr lang="en-US" b="1">
                <a:sym typeface="Wingdings" panose="05000000000000000000" pitchFamily="2" charset="2"/>
              </a:rPr>
              <a:t>Replication!</a:t>
            </a:r>
          </a:p>
          <a:p>
            <a:r>
              <a:rPr lang="en-US" b="1">
                <a:sym typeface="Wingdings" panose="05000000000000000000" pitchFamily="2" charset="2"/>
              </a:rPr>
              <a:t>Windows Metrics Tool kit</a:t>
            </a:r>
          </a:p>
          <a:p>
            <a:pPr marL="0" indent="0">
              <a:buNone/>
            </a:pPr>
            <a:endParaRPr lang="en-US" b="1">
              <a:sym typeface="Wingdings" panose="05000000000000000000" pitchFamily="2" charset="2"/>
            </a:endParaRPr>
          </a:p>
          <a:p>
            <a:pPr marL="0" indent="0">
              <a:buNone/>
            </a:pPr>
            <a:r>
              <a:rPr lang="en-US">
                <a:sym typeface="Wingdings" panose="05000000000000000000" pitchFamily="2" charset="2"/>
              </a:rPr>
              <a:t>metrics emptyapp64 </a:t>
            </a:r>
            <a:r>
              <a:rPr lang="en-US" err="1">
                <a:sym typeface="Wingdings" panose="05000000000000000000" pitchFamily="2" charset="2"/>
              </a:rPr>
              <a:t>RegWriteHKLM</a:t>
            </a:r>
            <a:r>
              <a:rPr lang="en-US">
                <a:sym typeface="Wingdings" panose="05000000000000000000" pitchFamily="2" charset="2"/>
              </a:rPr>
              <a:t> -t</a:t>
            </a:r>
          </a:p>
        </p:txBody>
      </p:sp>
      <p:sp>
        <p:nvSpPr>
          <p:cNvPr id="3" name="Title 2"/>
          <p:cNvSpPr>
            <a:spLocks noGrp="1"/>
          </p:cNvSpPr>
          <p:nvPr>
            <p:ph type="title"/>
          </p:nvPr>
        </p:nvSpPr>
        <p:spPr/>
        <p:txBody>
          <a:bodyPr/>
          <a:lstStyle/>
          <a:p>
            <a:r>
              <a:rPr lang="en-US"/>
              <a:t>How do I capture a trace?</a:t>
            </a:r>
          </a:p>
        </p:txBody>
      </p:sp>
      <p:pic>
        <p:nvPicPr>
          <p:cNvPr id="6" name="Picture 5">
            <a:extLst>
              <a:ext uri="{FF2B5EF4-FFF2-40B4-BE49-F238E27FC236}">
                <a16:creationId xmlns:a16="http://schemas.microsoft.com/office/drawing/2014/main" id="{3D56B3FF-547D-4639-B1FE-B75169FB96B3}"/>
              </a:ext>
            </a:extLst>
          </p:cNvPr>
          <p:cNvPicPr>
            <a:picLocks noChangeAspect="1"/>
          </p:cNvPicPr>
          <p:nvPr/>
        </p:nvPicPr>
        <p:blipFill>
          <a:blip r:embed="rId3"/>
          <a:stretch>
            <a:fillRect/>
          </a:stretch>
        </p:blipFill>
        <p:spPr>
          <a:xfrm>
            <a:off x="5662827" y="996958"/>
            <a:ext cx="6396084" cy="5072100"/>
          </a:xfrm>
          <a:prstGeom prst="rect">
            <a:avLst/>
          </a:prstGeom>
        </p:spPr>
      </p:pic>
      <p:sp>
        <p:nvSpPr>
          <p:cNvPr id="7" name="Rectangle 1">
            <a:extLst>
              <a:ext uri="{FF2B5EF4-FFF2-40B4-BE49-F238E27FC236}">
                <a16:creationId xmlns:a16="http://schemas.microsoft.com/office/drawing/2014/main" id="{8F8F1D1F-583D-469A-B265-D96481989206}"/>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72B4D"/>
                </a:solidFill>
                <a:effectLst/>
                <a:latin typeface="ConfluenceInstalledFont"/>
              </a:rPr>
              <a:t>metrics emptyapp64 RegWriteHKLM -t</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3594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3BBCB7-419D-4D9B-8CF0-6A4C2BBE8457}"/>
              </a:ext>
            </a:extLst>
          </p:cNvPr>
          <p:cNvSpPr>
            <a:spLocks noGrp="1"/>
          </p:cNvSpPr>
          <p:nvPr>
            <p:ph type="title"/>
          </p:nvPr>
        </p:nvSpPr>
        <p:spPr/>
        <p:txBody>
          <a:bodyPr/>
          <a:lstStyle/>
          <a:p>
            <a:r>
              <a:rPr lang="en-US"/>
              <a:t>Saving</a:t>
            </a:r>
          </a:p>
        </p:txBody>
      </p:sp>
      <p:sp>
        <p:nvSpPr>
          <p:cNvPr id="5" name="Content Placeholder 4">
            <a:extLst>
              <a:ext uri="{FF2B5EF4-FFF2-40B4-BE49-F238E27FC236}">
                <a16:creationId xmlns:a16="http://schemas.microsoft.com/office/drawing/2014/main" id="{5ACA1F0F-811A-4F4B-AD3C-4D7D0BDC6399}"/>
              </a:ext>
            </a:extLst>
          </p:cNvPr>
          <p:cNvSpPr>
            <a:spLocks noGrp="1"/>
          </p:cNvSpPr>
          <p:nvPr>
            <p:ph idx="1"/>
          </p:nvPr>
        </p:nvSpPr>
        <p:spPr/>
        <p:txBody>
          <a:bodyPr/>
          <a:lstStyle/>
          <a:p>
            <a:r>
              <a:rPr lang="en-US"/>
              <a:t>Get a </a:t>
            </a:r>
            <a:r>
              <a:rPr lang="en-US" err="1"/>
              <a:t>cuppa</a:t>
            </a:r>
            <a:r>
              <a:rPr lang="en-US"/>
              <a:t> this is going to take a minute</a:t>
            </a:r>
          </a:p>
          <a:p>
            <a:r>
              <a:rPr lang="en-US"/>
              <a:t>Saves to local Document\WPR Files\ -&gt; If your documents are redirected expect to take longer</a:t>
            </a:r>
          </a:p>
          <a:p>
            <a:r>
              <a:rPr lang="en-US"/>
              <a:t>Yea for </a:t>
            </a:r>
            <a:r>
              <a:rPr lang="en-US" b="1"/>
              <a:t>Open in WPA</a:t>
            </a:r>
          </a:p>
        </p:txBody>
      </p:sp>
      <p:pic>
        <p:nvPicPr>
          <p:cNvPr id="7" name="Picture 6">
            <a:extLst>
              <a:ext uri="{FF2B5EF4-FFF2-40B4-BE49-F238E27FC236}">
                <a16:creationId xmlns:a16="http://schemas.microsoft.com/office/drawing/2014/main" id="{6637EC62-DD9F-41E6-8DB9-BFB31632C505}"/>
              </a:ext>
            </a:extLst>
          </p:cNvPr>
          <p:cNvPicPr>
            <a:picLocks noChangeAspect="1"/>
          </p:cNvPicPr>
          <p:nvPr/>
        </p:nvPicPr>
        <p:blipFill>
          <a:blip r:embed="rId2"/>
          <a:stretch>
            <a:fillRect/>
          </a:stretch>
        </p:blipFill>
        <p:spPr>
          <a:xfrm>
            <a:off x="5243466" y="2643157"/>
            <a:ext cx="6338934" cy="4214843"/>
          </a:xfrm>
          <a:prstGeom prst="rect">
            <a:avLst/>
          </a:prstGeom>
        </p:spPr>
      </p:pic>
    </p:spTree>
    <p:extLst>
      <p:ext uri="{BB962C8B-B14F-4D97-AF65-F5344CB8AC3E}">
        <p14:creationId xmlns:p14="http://schemas.microsoft.com/office/powerpoint/2010/main" val="3035693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65BA-0852-475A-AAA6-C813039D4F48}"/>
              </a:ext>
            </a:extLst>
          </p:cNvPr>
          <p:cNvSpPr>
            <a:spLocks noGrp="1"/>
          </p:cNvSpPr>
          <p:nvPr>
            <p:ph type="title"/>
          </p:nvPr>
        </p:nvSpPr>
        <p:spPr/>
        <p:txBody>
          <a:bodyPr/>
          <a:lstStyle/>
          <a:p>
            <a:r>
              <a:rPr lang="en-US"/>
              <a:t>overview of WPA</a:t>
            </a:r>
          </a:p>
        </p:txBody>
      </p:sp>
      <p:sp>
        <p:nvSpPr>
          <p:cNvPr id="3" name="Content Placeholder 2">
            <a:extLst>
              <a:ext uri="{FF2B5EF4-FFF2-40B4-BE49-F238E27FC236}">
                <a16:creationId xmlns:a16="http://schemas.microsoft.com/office/drawing/2014/main" id="{732D7DE6-0141-4798-AB1D-FDDB5DDDF83E}"/>
              </a:ext>
            </a:extLst>
          </p:cNvPr>
          <p:cNvSpPr>
            <a:spLocks noGrp="1"/>
          </p:cNvSpPr>
          <p:nvPr>
            <p:ph idx="1"/>
          </p:nvPr>
        </p:nvSpPr>
        <p:spPr/>
        <p:txBody>
          <a:bodyPr/>
          <a:lstStyle/>
          <a:p>
            <a:r>
              <a:rPr lang="en-US"/>
              <a:t>Load Symbols may take a while </a:t>
            </a:r>
          </a:p>
        </p:txBody>
      </p:sp>
      <p:pic>
        <p:nvPicPr>
          <p:cNvPr id="4" name="Picture 3">
            <a:extLst>
              <a:ext uri="{FF2B5EF4-FFF2-40B4-BE49-F238E27FC236}">
                <a16:creationId xmlns:a16="http://schemas.microsoft.com/office/drawing/2014/main" id="{1D15C0CB-8500-4D6B-B469-0BAC9D599FD1}"/>
              </a:ext>
            </a:extLst>
          </p:cNvPr>
          <p:cNvPicPr>
            <a:picLocks noChangeAspect="1"/>
          </p:cNvPicPr>
          <p:nvPr/>
        </p:nvPicPr>
        <p:blipFill>
          <a:blip r:embed="rId2"/>
          <a:stretch>
            <a:fillRect/>
          </a:stretch>
        </p:blipFill>
        <p:spPr>
          <a:xfrm>
            <a:off x="5616409" y="1706500"/>
            <a:ext cx="6575591" cy="5122973"/>
          </a:xfrm>
          <a:prstGeom prst="rect">
            <a:avLst/>
          </a:prstGeom>
        </p:spPr>
      </p:pic>
    </p:spTree>
    <p:extLst>
      <p:ext uri="{BB962C8B-B14F-4D97-AF65-F5344CB8AC3E}">
        <p14:creationId xmlns:p14="http://schemas.microsoft.com/office/powerpoint/2010/main" val="1559318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278C-FCD7-4AB0-99BD-251CC22B09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2A6315-66AD-4C15-85B8-CB8C358479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883C97-7696-4B25-93E2-C15C83F9D937}"/>
              </a:ext>
            </a:extLst>
          </p:cNvPr>
          <p:cNvPicPr>
            <a:picLocks noChangeAspect="1"/>
          </p:cNvPicPr>
          <p:nvPr/>
        </p:nvPicPr>
        <p:blipFill>
          <a:blip r:embed="rId2"/>
          <a:stretch>
            <a:fillRect/>
          </a:stretch>
        </p:blipFill>
        <p:spPr>
          <a:xfrm>
            <a:off x="529390" y="0"/>
            <a:ext cx="10651958" cy="6865520"/>
          </a:xfrm>
          <a:prstGeom prst="rect">
            <a:avLst/>
          </a:prstGeom>
        </p:spPr>
      </p:pic>
    </p:spTree>
    <p:extLst>
      <p:ext uri="{BB962C8B-B14F-4D97-AF65-F5344CB8AC3E}">
        <p14:creationId xmlns:p14="http://schemas.microsoft.com/office/powerpoint/2010/main" val="4048902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EAC7-AA6A-411A-BDF4-2D0B3A5ACA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A8489-CB3A-40A2-BBF2-CE5136EE62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C6737C6-C13F-4F59-8A8C-5C8EB2F02D74}"/>
              </a:ext>
            </a:extLst>
          </p:cNvPr>
          <p:cNvPicPr>
            <a:picLocks noChangeAspect="1"/>
          </p:cNvPicPr>
          <p:nvPr/>
        </p:nvPicPr>
        <p:blipFill>
          <a:blip r:embed="rId2"/>
          <a:stretch>
            <a:fillRect/>
          </a:stretch>
        </p:blipFill>
        <p:spPr>
          <a:xfrm>
            <a:off x="2362128" y="3876653"/>
            <a:ext cx="9829872" cy="2981347"/>
          </a:xfrm>
          <a:prstGeom prst="rect">
            <a:avLst/>
          </a:prstGeom>
        </p:spPr>
      </p:pic>
    </p:spTree>
    <p:extLst>
      <p:ext uri="{BB962C8B-B14F-4D97-AF65-F5344CB8AC3E}">
        <p14:creationId xmlns:p14="http://schemas.microsoft.com/office/powerpoint/2010/main" val="3124484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B7F4-EBA6-4F87-BD61-43CCA5CC59B0}"/>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028F4A45-713B-4AE2-95D6-195E28871A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410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Where did this all begin</a:t>
            </a:r>
          </a:p>
        </p:txBody>
      </p:sp>
      <p:sp>
        <p:nvSpPr>
          <p:cNvPr id="13" name="Content Placeholder 12"/>
          <p:cNvSpPr>
            <a:spLocks noGrp="1"/>
          </p:cNvSpPr>
          <p:nvPr>
            <p:ph idx="1"/>
          </p:nvPr>
        </p:nvSpPr>
        <p:spPr/>
        <p:txBody>
          <a:bodyPr>
            <a:normAutofit/>
          </a:bodyPr>
          <a:lstStyle/>
          <a:p>
            <a:r>
              <a:rPr lang="en-US"/>
              <a:t>In windows 3.1, to organize the COM configuration info.</a:t>
            </a:r>
          </a:p>
          <a:p>
            <a:r>
              <a:rPr lang="en-US"/>
              <a:t>In win 95 and NT, Replaced the perfusion of </a:t>
            </a:r>
            <a:r>
              <a:rPr lang="en-US" err="1"/>
              <a:t>ini</a:t>
            </a:r>
            <a:r>
              <a:rPr lang="en-US"/>
              <a:t> files. </a:t>
            </a:r>
          </a:p>
          <a:p>
            <a:r>
              <a:rPr lang="en-US"/>
              <a:t>For better performance, the registry was read into memory on boot. </a:t>
            </a:r>
          </a:p>
          <a:p>
            <a:r>
              <a:rPr lang="en-US"/>
              <a:t>Allows for permissions to be granularly delegated and give users access.</a:t>
            </a:r>
          </a:p>
          <a:p>
            <a:r>
              <a:rPr lang="en-US"/>
              <a:t>Using standard Types (strings, </a:t>
            </a:r>
            <a:r>
              <a:rPr lang="en-US" err="1"/>
              <a:t>dword</a:t>
            </a:r>
            <a:r>
              <a:rPr lang="en-US"/>
              <a:t>, qword, </a:t>
            </a:r>
            <a:r>
              <a:rPr lang="en-US" err="1"/>
              <a:t>etc</a:t>
            </a:r>
            <a:r>
              <a:rPr lang="en-US"/>
              <a:t>)</a:t>
            </a:r>
          </a:p>
          <a:p>
            <a:endParaRPr lang="en-US"/>
          </a:p>
          <a:p>
            <a:endParaRPr lang="en-US"/>
          </a:p>
          <a:p>
            <a:pPr marL="0" indent="0">
              <a:buNone/>
            </a:pPr>
            <a:r>
              <a:rPr lang="en-US"/>
              <a:t>Hive - Files where the registry data is stored.</a:t>
            </a:r>
          </a:p>
          <a:p>
            <a:pPr marL="0" indent="0">
              <a:buNone/>
            </a:pPr>
            <a:r>
              <a:rPr lang="en-US"/>
              <a:t>Key - sub paths to different settings</a:t>
            </a:r>
          </a:p>
          <a:p>
            <a:pPr marL="0" indent="0">
              <a:buNone/>
            </a:pPr>
            <a:r>
              <a:rPr lang="en-US"/>
              <a:t>Values - the Values</a:t>
            </a:r>
          </a:p>
          <a:p>
            <a:endParaRPr lang="en-US"/>
          </a:p>
        </p:txBody>
      </p:sp>
    </p:spTree>
    <p:extLst>
      <p:ext uri="{BB962C8B-B14F-4D97-AF65-F5344CB8AC3E}">
        <p14:creationId xmlns:p14="http://schemas.microsoft.com/office/powerpoint/2010/main" val="1776276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85C0-25DE-4300-99D6-D907C745159B}"/>
              </a:ext>
            </a:extLst>
          </p:cNvPr>
          <p:cNvSpPr>
            <a:spLocks noGrp="1"/>
          </p:cNvSpPr>
          <p:nvPr>
            <p:ph type="title"/>
          </p:nvPr>
        </p:nvSpPr>
        <p:spPr/>
        <p:txBody>
          <a:bodyPr/>
          <a:lstStyle/>
          <a:p>
            <a:r>
              <a:rPr lang="en-US" err="1"/>
              <a:t>DTrace</a:t>
            </a:r>
            <a:endParaRPr lang="en-US"/>
          </a:p>
        </p:txBody>
      </p:sp>
      <p:sp>
        <p:nvSpPr>
          <p:cNvPr id="3" name="Content Placeholder 2">
            <a:extLst>
              <a:ext uri="{FF2B5EF4-FFF2-40B4-BE49-F238E27FC236}">
                <a16:creationId xmlns:a16="http://schemas.microsoft.com/office/drawing/2014/main" id="{012FC959-EFF8-42BF-980C-D14A9749D55D}"/>
              </a:ext>
            </a:extLst>
          </p:cNvPr>
          <p:cNvSpPr>
            <a:spLocks noGrp="1"/>
          </p:cNvSpPr>
          <p:nvPr>
            <p:ph idx="1"/>
          </p:nvPr>
        </p:nvSpPr>
        <p:spPr/>
        <p:txBody>
          <a:bodyPr>
            <a:normAutofit fontScale="85000" lnSpcReduction="10000"/>
          </a:bodyPr>
          <a:lstStyle/>
          <a:p>
            <a:pPr marL="0" indent="0">
              <a:buNone/>
            </a:pPr>
            <a:r>
              <a:rPr lang="en-US"/>
              <a:t>There has to be a better way</a:t>
            </a:r>
          </a:p>
          <a:p>
            <a:pPr marL="0" indent="0">
              <a:buNone/>
            </a:pPr>
            <a:r>
              <a:rPr lang="en-US"/>
              <a:t>ETW is so static</a:t>
            </a:r>
          </a:p>
          <a:p>
            <a:pPr marL="0" indent="0">
              <a:buNone/>
            </a:pPr>
            <a:endParaRPr lang="en-US"/>
          </a:p>
          <a:p>
            <a:pPr marL="0" indent="0">
              <a:buNone/>
            </a:pPr>
            <a:r>
              <a:rPr lang="en-US"/>
              <a:t>DTRACE!!!</a:t>
            </a:r>
          </a:p>
          <a:p>
            <a:pPr marL="0" indent="0">
              <a:buNone/>
            </a:pPr>
            <a:r>
              <a:rPr lang="en-US"/>
              <a:t>Open Source as of 2016</a:t>
            </a:r>
          </a:p>
          <a:p>
            <a:pPr marL="0" indent="0">
              <a:buNone/>
            </a:pPr>
            <a:r>
              <a:rPr lang="en-US"/>
              <a:t>Used in all Insider Builds</a:t>
            </a:r>
          </a:p>
          <a:p>
            <a:r>
              <a:rPr lang="en-US">
                <a:hlinkClick r:id="rId2"/>
              </a:rPr>
              <a:t>https://techcommunity.microsoft.com/t5/Windows-Kernel-Internals/DTrace-on-Windows/ba-p/362902</a:t>
            </a:r>
            <a:endParaRPr lang="en-US"/>
          </a:p>
          <a:p>
            <a:endParaRPr lang="en-US"/>
          </a:p>
          <a:p>
            <a:endParaRPr lang="en-US"/>
          </a:p>
          <a:p>
            <a:endParaRPr lang="en-US"/>
          </a:p>
          <a:p>
            <a:endParaRPr lang="en-US"/>
          </a:p>
          <a:p>
            <a:endParaRPr lang="en-US"/>
          </a:p>
          <a:p>
            <a:r>
              <a:rPr lang="en-US"/>
              <a:t>Download </a:t>
            </a:r>
            <a:r>
              <a:rPr lang="en-US">
                <a:hlinkClick r:id="rId3"/>
              </a:rPr>
              <a:t>https://www.microsoft.com/en-us/download/details.aspx?id=58091</a:t>
            </a:r>
            <a:endParaRPr lang="en-US"/>
          </a:p>
        </p:txBody>
      </p:sp>
    </p:spTree>
    <p:extLst>
      <p:ext uri="{BB962C8B-B14F-4D97-AF65-F5344CB8AC3E}">
        <p14:creationId xmlns:p14="http://schemas.microsoft.com/office/powerpoint/2010/main" val="3369425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DPAPI</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31802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Data Protection API</a:t>
            </a:r>
            <a:endParaRPr lang="en-US">
              <a:solidFill>
                <a:srgbClr val="C00000"/>
              </a:solidFill>
            </a:endParaRPr>
          </a:p>
        </p:txBody>
      </p:sp>
      <p:sp>
        <p:nvSpPr>
          <p:cNvPr id="3" name="Content Placeholder 2"/>
          <p:cNvSpPr>
            <a:spLocks noGrp="1"/>
          </p:cNvSpPr>
          <p:nvPr>
            <p:ph idx="1"/>
          </p:nvPr>
        </p:nvSpPr>
        <p:spPr>
          <a:xfrm>
            <a:off x="609599" y="1257300"/>
            <a:ext cx="10827895" cy="4800600"/>
          </a:xfrm>
        </p:spPr>
        <p:txBody>
          <a:bodyPr>
            <a:normAutofit/>
          </a:bodyPr>
          <a:lstStyle/>
          <a:p>
            <a:r>
              <a:rPr lang="en-US"/>
              <a:t>A set of Win32 APIs that allow you to encrypt data with great easy.</a:t>
            </a:r>
          </a:p>
          <a:p>
            <a:endParaRPr lang="en-US"/>
          </a:p>
          <a:p>
            <a:r>
              <a:rPr lang="en-US"/>
              <a:t>The user’s password hash encrypts:</a:t>
            </a:r>
          </a:p>
          <a:p>
            <a:pPr lvl="2"/>
            <a:r>
              <a:rPr lang="en-US"/>
              <a:t>Old user password hash</a:t>
            </a:r>
          </a:p>
          <a:p>
            <a:pPr lvl="2"/>
            <a:r>
              <a:rPr lang="en-US"/>
              <a:t>Current key – refreshed every 90 days</a:t>
            </a:r>
          </a:p>
          <a:p>
            <a:pPr lvl="1"/>
            <a:endParaRPr lang="en-US"/>
          </a:p>
          <a:p>
            <a:r>
              <a:rPr lang="en-US"/>
              <a:t>Used in:</a:t>
            </a:r>
          </a:p>
          <a:p>
            <a:pPr lvl="1"/>
            <a:r>
              <a:rPr lang="en-US"/>
              <a:t>IE saved passwords</a:t>
            </a:r>
          </a:p>
          <a:p>
            <a:pPr lvl="1"/>
            <a:r>
              <a:rPr lang="en-US"/>
              <a:t>Picture, fingerprint </a:t>
            </a:r>
            <a:r>
              <a:rPr lang="en-US" err="1"/>
              <a:t>ect</a:t>
            </a:r>
            <a:r>
              <a:rPr lang="en-US"/>
              <a:t> authentication</a:t>
            </a:r>
          </a:p>
          <a:p>
            <a:pPr lvl="1"/>
            <a:r>
              <a:rPr lang="en-US" err="1"/>
              <a:t>ConvertFrom-SecureString</a:t>
            </a:r>
            <a:endParaRPr lang="en-US"/>
          </a:p>
          <a:p>
            <a:pPr lvl="1"/>
            <a:r>
              <a:rPr lang="en-US"/>
              <a:t>Credential manager</a:t>
            </a:r>
          </a:p>
        </p:txBody>
      </p:sp>
    </p:spTree>
    <p:extLst>
      <p:ext uri="{BB962C8B-B14F-4D97-AF65-F5344CB8AC3E}">
        <p14:creationId xmlns:p14="http://schemas.microsoft.com/office/powerpoint/2010/main" val="3327697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DPAPI Encryption - Subsystem</a:t>
            </a:r>
            <a:endParaRPr lang="en-US">
              <a:solidFill>
                <a:srgbClr val="C00000"/>
              </a:solidFill>
            </a:endParaRPr>
          </a:p>
        </p:txBody>
      </p:sp>
      <p:sp>
        <p:nvSpPr>
          <p:cNvPr id="3" name="Content Placeholder 2"/>
          <p:cNvSpPr>
            <a:spLocks noGrp="1"/>
          </p:cNvSpPr>
          <p:nvPr>
            <p:ph idx="1"/>
          </p:nvPr>
        </p:nvSpPr>
        <p:spPr>
          <a:xfrm>
            <a:off x="609600" y="1257300"/>
            <a:ext cx="3617626" cy="4800600"/>
          </a:xfrm>
        </p:spPr>
        <p:txBody>
          <a:bodyPr/>
          <a:lstStyle/>
          <a:p>
            <a:r>
              <a:rPr lang="en-US"/>
              <a:t> Local system</a:t>
            </a:r>
          </a:p>
          <a:p>
            <a:pPr marL="0" indent="0">
              <a:buNone/>
            </a:pPr>
            <a:r>
              <a:rPr lang="en-US" sz="1800"/>
              <a:t>%WINDIR%/System32/Microsoft/Protect</a:t>
            </a:r>
          </a:p>
          <a:p>
            <a:pPr marL="0" indent="0">
              <a:buNone/>
            </a:pPr>
            <a:endParaRPr lang="en-US"/>
          </a:p>
          <a:p>
            <a:r>
              <a:rPr lang="en-US"/>
              <a:t>Current User – Semi Portable</a:t>
            </a:r>
          </a:p>
          <a:p>
            <a:pPr marL="0" indent="0">
              <a:buNone/>
            </a:pPr>
            <a:r>
              <a:rPr lang="en-US" sz="1800"/>
              <a:t>%</a:t>
            </a:r>
            <a:r>
              <a:rPr lang="en-US" sz="1800" err="1"/>
              <a:t>appdata</a:t>
            </a:r>
            <a:r>
              <a:rPr lang="en-US" sz="1800"/>
              <a:t>%\Microsoft\Protect</a:t>
            </a:r>
          </a:p>
          <a:p>
            <a:endParaRPr lang="en-US"/>
          </a:p>
        </p:txBody>
      </p:sp>
      <p:pic>
        <p:nvPicPr>
          <p:cNvPr id="4" name="Picture 3">
            <a:extLst>
              <a:ext uri="{FF2B5EF4-FFF2-40B4-BE49-F238E27FC236}">
                <a16:creationId xmlns:a16="http://schemas.microsoft.com/office/drawing/2014/main" id="{42E2F379-BC81-44E3-A400-7C3BEC19E2C5}"/>
              </a:ext>
            </a:extLst>
          </p:cNvPr>
          <p:cNvPicPr>
            <a:picLocks noChangeAspect="1"/>
          </p:cNvPicPr>
          <p:nvPr/>
        </p:nvPicPr>
        <p:blipFill>
          <a:blip r:embed="rId2"/>
          <a:stretch>
            <a:fillRect/>
          </a:stretch>
        </p:blipFill>
        <p:spPr>
          <a:xfrm>
            <a:off x="4781862" y="1257300"/>
            <a:ext cx="6800538" cy="3177998"/>
          </a:xfrm>
          <a:prstGeom prst="rect">
            <a:avLst/>
          </a:prstGeom>
        </p:spPr>
      </p:pic>
    </p:spTree>
    <p:extLst>
      <p:ext uri="{BB962C8B-B14F-4D97-AF65-F5344CB8AC3E}">
        <p14:creationId xmlns:p14="http://schemas.microsoft.com/office/powerpoint/2010/main" val="735671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DPAPI Encryption </a:t>
            </a:r>
            <a:r>
              <a:rPr lang="en-US"/>
              <a:t>– credential manager</a:t>
            </a:r>
            <a:endParaRPr lang="en-US">
              <a:solidFill>
                <a:srgbClr val="C00000"/>
              </a:solidFill>
            </a:endParaRPr>
          </a:p>
        </p:txBody>
      </p:sp>
      <p:sp>
        <p:nvSpPr>
          <p:cNvPr id="6" name="Content Placeholder 2"/>
          <p:cNvSpPr>
            <a:spLocks noGrp="1"/>
          </p:cNvSpPr>
          <p:nvPr>
            <p:ph idx="1"/>
          </p:nvPr>
        </p:nvSpPr>
        <p:spPr>
          <a:xfrm>
            <a:off x="724576" y="1744465"/>
            <a:ext cx="9761265" cy="4351338"/>
          </a:xfrm>
        </p:spPr>
        <p:txBody>
          <a:bodyPr>
            <a:normAutofit/>
          </a:bodyPr>
          <a:lstStyle/>
          <a:p>
            <a:r>
              <a:rPr lang="en-US"/>
              <a:t>Is the Credential Manager a good place for Passwords:</a:t>
            </a:r>
          </a:p>
          <a:p>
            <a:pPr lvl="1"/>
            <a:r>
              <a:rPr lang="en-US"/>
              <a:t>It depends</a:t>
            </a:r>
          </a:p>
          <a:p>
            <a:pPr lvl="1"/>
            <a:r>
              <a:rPr lang="en-US"/>
              <a:t>The API for Credential manager is standard and easy to use and an obvious spot for hackers</a:t>
            </a:r>
          </a:p>
          <a:p>
            <a:pPr lvl="1"/>
            <a:r>
              <a:rPr lang="en-US" sz="2000"/>
              <a:t>Most implementation skip adding entropy</a:t>
            </a:r>
          </a:p>
          <a:p>
            <a:pPr marL="457200" lvl="1" indent="0">
              <a:buNone/>
            </a:pPr>
            <a:endParaRPr lang="en-US" sz="2000"/>
          </a:p>
          <a:p>
            <a:pPr marL="457200" lvl="1" indent="0">
              <a:buNone/>
            </a:pPr>
            <a:endParaRPr lang="en-US" sz="2000"/>
          </a:p>
          <a:p>
            <a:pPr marL="457200" lvl="1" indent="0">
              <a:buNone/>
            </a:pPr>
            <a:r>
              <a:rPr lang="en-US" sz="2000"/>
              <a:t>https://github.com/davotronic5000/PowerShell_Credential_Manager</a:t>
            </a:r>
            <a:r>
              <a:rPr lang="en-US" sz="2600"/>
              <a:t> </a:t>
            </a:r>
          </a:p>
          <a:p>
            <a:endParaRPr lang="en-US"/>
          </a:p>
        </p:txBody>
      </p:sp>
    </p:spTree>
    <p:extLst>
      <p:ext uri="{BB962C8B-B14F-4D97-AF65-F5344CB8AC3E}">
        <p14:creationId xmlns:p14="http://schemas.microsoft.com/office/powerpoint/2010/main" val="3992373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Other Crazy Topics</a:t>
            </a:r>
          </a:p>
        </p:txBody>
      </p:sp>
      <p:sp>
        <p:nvSpPr>
          <p:cNvPr id="13" name="Content Placeholder 12"/>
          <p:cNvSpPr>
            <a:spLocks noGrp="1"/>
          </p:cNvSpPr>
          <p:nvPr>
            <p:ph idx="1"/>
          </p:nvPr>
        </p:nvSpPr>
        <p:spPr/>
        <p:txBody>
          <a:bodyPr/>
          <a:lstStyle/>
          <a:p>
            <a:r>
              <a:rPr lang="en-US"/>
              <a:t>What part of windows surprised you when you learned how it worked?</a:t>
            </a:r>
          </a:p>
          <a:p>
            <a:r>
              <a:rPr lang="en-US"/>
              <a:t>Any suggestions for future topics?</a:t>
            </a:r>
          </a:p>
          <a:p>
            <a:endParaRPr lang="en-US"/>
          </a:p>
          <a:p>
            <a:endParaRPr lang="en-US"/>
          </a:p>
          <a:p>
            <a:endParaRPr lang="en-US"/>
          </a:p>
        </p:txBody>
      </p:sp>
    </p:spTree>
    <p:extLst>
      <p:ext uri="{BB962C8B-B14F-4D97-AF65-F5344CB8AC3E}">
        <p14:creationId xmlns:p14="http://schemas.microsoft.com/office/powerpoint/2010/main" val="241110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E39100-8C96-4A9D-8638-B0102B728872}"/>
              </a:ext>
            </a:extLst>
          </p:cNvPr>
          <p:cNvSpPr/>
          <p:nvPr/>
        </p:nvSpPr>
        <p:spPr>
          <a:xfrm>
            <a:off x="6678069" y="1097279"/>
            <a:ext cx="5167835" cy="1200329"/>
          </a:xfrm>
          <a:prstGeom prst="rect">
            <a:avLst/>
          </a:prstGeom>
        </p:spPr>
        <p:txBody>
          <a:bodyPr wrap="square">
            <a:spAutoFit/>
          </a:bodyPr>
          <a:lstStyle/>
          <a:p>
            <a:r>
              <a:rPr lang="en-US" sz="2400"/>
              <a:t>Stephen Owen 	@</a:t>
            </a:r>
            <a:r>
              <a:rPr lang="en-US" sz="2400" err="1"/>
              <a:t>FoxDeploy</a:t>
            </a:r>
            <a:endParaRPr lang="en-US" sz="2400"/>
          </a:p>
          <a:p>
            <a:r>
              <a:rPr lang="en-US" sz="2400"/>
              <a:t>Shaun Cassels 	@</a:t>
            </a:r>
            <a:r>
              <a:rPr lang="en-US" sz="2400" err="1"/>
              <a:t>Cassles</a:t>
            </a:r>
            <a:endParaRPr lang="en-US" sz="2400"/>
          </a:p>
          <a:p>
            <a:r>
              <a:rPr lang="en-US" sz="2400"/>
              <a:t>Jeff Scripter 		@</a:t>
            </a:r>
            <a:r>
              <a:rPr lang="en-US" sz="2400" err="1"/>
              <a:t>JeffTheScripter</a:t>
            </a:r>
            <a:endParaRPr lang="en-US" sz="2400"/>
          </a:p>
        </p:txBody>
      </p:sp>
    </p:spTree>
    <p:extLst>
      <p:ext uri="{BB962C8B-B14F-4D97-AF65-F5344CB8AC3E}">
        <p14:creationId xmlns:p14="http://schemas.microsoft.com/office/powerpoint/2010/main" val="3374525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 / Links</a:t>
            </a:r>
          </a:p>
        </p:txBody>
      </p:sp>
      <p:sp>
        <p:nvSpPr>
          <p:cNvPr id="3" name="Content Placeholder 2"/>
          <p:cNvSpPr>
            <a:spLocks noGrp="1"/>
          </p:cNvSpPr>
          <p:nvPr>
            <p:ph idx="1"/>
          </p:nvPr>
        </p:nvSpPr>
        <p:spPr/>
        <p:txBody>
          <a:bodyPr/>
          <a:lstStyle/>
          <a:p>
            <a:endParaRPr lang="en-US"/>
          </a:p>
          <a:p>
            <a:r>
              <a:rPr lang="en-US"/>
              <a:t>Comprehensive guide to WMI – </a:t>
            </a:r>
            <a:r>
              <a:rPr lang="en-US" err="1"/>
              <a:t>LogicMonitor</a:t>
            </a:r>
            <a:r>
              <a:rPr lang="en-US"/>
              <a:t>  	</a:t>
            </a:r>
            <a:r>
              <a:rPr lang="en-US">
                <a:hlinkClick r:id="rId3"/>
              </a:rPr>
              <a:t>http://bit.ly/wmiguide</a:t>
            </a:r>
            <a:endParaRPr lang="en-US"/>
          </a:p>
          <a:p>
            <a:r>
              <a:rPr lang="en-US"/>
              <a:t>There’s something about WMI – SANS DFIR		</a:t>
            </a:r>
            <a:r>
              <a:rPr lang="en-US">
                <a:hlinkClick r:id="rId4"/>
              </a:rPr>
              <a:t>http://bit.ly/wmi4evil</a:t>
            </a:r>
            <a:endParaRPr lang="en-US"/>
          </a:p>
          <a:p>
            <a:r>
              <a:rPr lang="en-US"/>
              <a:t>PowerShell History – Snover						</a:t>
            </a:r>
            <a:r>
              <a:rPr lang="en-US">
                <a:hlinkClick r:id="rId5"/>
              </a:rPr>
              <a:t>http://bit.ly/poshhistory</a:t>
            </a:r>
            <a:endParaRPr lang="en-US"/>
          </a:p>
          <a:p>
            <a:endParaRPr lang="en-US"/>
          </a:p>
          <a:p>
            <a:endParaRPr lang="en-US"/>
          </a:p>
        </p:txBody>
      </p:sp>
    </p:spTree>
    <p:extLst>
      <p:ext uri="{BB962C8B-B14F-4D97-AF65-F5344CB8AC3E}">
        <p14:creationId xmlns:p14="http://schemas.microsoft.com/office/powerpoint/2010/main" val="1206457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3CC9-7D70-4C1E-995B-44FB4FC62322}"/>
              </a:ext>
            </a:extLst>
          </p:cNvPr>
          <p:cNvSpPr>
            <a:spLocks noGrp="1"/>
          </p:cNvSpPr>
          <p:nvPr>
            <p:ph type="title"/>
          </p:nvPr>
        </p:nvSpPr>
        <p:spPr/>
        <p:txBody>
          <a:bodyPr/>
          <a:lstStyle/>
          <a:p>
            <a:r>
              <a:rPr lang="en-US"/>
              <a:t>Telemetry Resources	</a:t>
            </a:r>
          </a:p>
        </p:txBody>
      </p:sp>
      <p:sp>
        <p:nvSpPr>
          <p:cNvPr id="3" name="Content Placeholder 2">
            <a:extLst>
              <a:ext uri="{FF2B5EF4-FFF2-40B4-BE49-F238E27FC236}">
                <a16:creationId xmlns:a16="http://schemas.microsoft.com/office/drawing/2014/main" id="{7154708B-6A0B-4F6D-B4D3-550DE62A8F33}"/>
              </a:ext>
            </a:extLst>
          </p:cNvPr>
          <p:cNvSpPr>
            <a:spLocks noGrp="1"/>
          </p:cNvSpPr>
          <p:nvPr>
            <p:ph idx="1"/>
          </p:nvPr>
        </p:nvSpPr>
        <p:spPr/>
        <p:txBody>
          <a:bodyPr/>
          <a:lstStyle/>
          <a:p>
            <a:r>
              <a:rPr lang="en-US"/>
              <a:t>Diagnostic Data Viewer - </a:t>
            </a:r>
            <a:r>
              <a:rPr lang="en-US">
                <a:hlinkClick r:id="rId2"/>
              </a:rPr>
              <a:t>https://bit.ly/2Y6CV13 </a:t>
            </a:r>
            <a:endParaRPr lang="en-US"/>
          </a:p>
          <a:p>
            <a:r>
              <a:rPr lang="en-US"/>
              <a:t>Windows Insider Flight Hub - </a:t>
            </a:r>
            <a:r>
              <a:rPr lang="en-US">
                <a:hlinkClick r:id="rId3"/>
              </a:rPr>
              <a:t>https://docs.microsoft.com/en-us/windows-insider/flight-hub/</a:t>
            </a:r>
            <a:endParaRPr lang="en-US"/>
          </a:p>
          <a:p>
            <a:r>
              <a:rPr lang="en-US"/>
              <a:t>Windows ADK - </a:t>
            </a:r>
            <a:r>
              <a:rPr lang="en-US">
                <a:hlinkClick r:id="rId4"/>
              </a:rPr>
              <a:t>https://aka.ms/adk</a:t>
            </a:r>
            <a:endParaRPr lang="en-US"/>
          </a:p>
          <a:p>
            <a:r>
              <a:rPr lang="en-US"/>
              <a:t>Windows Performance Toolkit - </a:t>
            </a:r>
            <a:r>
              <a:rPr lang="en-US">
                <a:hlinkClick r:id="rId5"/>
              </a:rPr>
              <a:t>https://docs.microsoft.com/en-us/windows-hardware/test/wpt/</a:t>
            </a:r>
            <a:endParaRPr lang="en-US"/>
          </a:p>
          <a:p>
            <a:r>
              <a:rPr lang="en-US"/>
              <a:t>Windows Performance Analyzer - </a:t>
            </a:r>
            <a:r>
              <a:rPr lang="en-US">
                <a:hlinkClick r:id="rId6"/>
              </a:rPr>
              <a:t>https://bit.ly/2vANA7Q</a:t>
            </a:r>
            <a:endParaRPr lang="en-US"/>
          </a:p>
          <a:p>
            <a:r>
              <a:rPr lang="en-US" err="1"/>
              <a:t>DTrace</a:t>
            </a:r>
            <a:r>
              <a:rPr lang="en-US"/>
              <a:t> - </a:t>
            </a:r>
            <a:r>
              <a:rPr lang="en-US">
                <a:hlinkClick r:id="rId7"/>
              </a:rPr>
              <a:t>https://www.microsoft.com/en-us/download/details.aspx?id=58091</a:t>
            </a:r>
            <a:endParaRPr lang="en-US"/>
          </a:p>
          <a:p>
            <a:endParaRPr lang="en-US"/>
          </a:p>
          <a:p>
            <a:endParaRPr lang="en-US"/>
          </a:p>
          <a:p>
            <a:endParaRPr lang="en-US"/>
          </a:p>
          <a:p>
            <a:endParaRPr lang="en-US"/>
          </a:p>
        </p:txBody>
      </p:sp>
    </p:spTree>
    <p:extLst>
      <p:ext uri="{BB962C8B-B14F-4D97-AF65-F5344CB8AC3E}">
        <p14:creationId xmlns:p14="http://schemas.microsoft.com/office/powerpoint/2010/main" val="2663688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92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How the Registry works</a:t>
            </a:r>
          </a:p>
        </p:txBody>
      </p:sp>
      <p:sp>
        <p:nvSpPr>
          <p:cNvPr id="13" name="Content Placeholder 12"/>
          <p:cNvSpPr>
            <a:spLocks noGrp="1"/>
          </p:cNvSpPr>
          <p:nvPr>
            <p:ph idx="1"/>
          </p:nvPr>
        </p:nvSpPr>
        <p:spPr/>
        <p:txBody>
          <a:bodyPr>
            <a:normAutofit/>
          </a:bodyPr>
          <a:lstStyle/>
          <a:p>
            <a:r>
              <a:rPr lang="en-US"/>
              <a:t>HKLM - Used to store system level settings and configurations.</a:t>
            </a:r>
          </a:p>
          <a:p>
            <a:pPr lvl="1"/>
            <a:r>
              <a:rPr lang="en-US"/>
              <a:t>SOFTWARE - Application settings</a:t>
            </a:r>
          </a:p>
          <a:p>
            <a:pPr lvl="2"/>
            <a:r>
              <a:rPr lang="en-US"/>
              <a:t>%</a:t>
            </a:r>
            <a:r>
              <a:rPr lang="en-US" err="1"/>
              <a:t>Systemroot</a:t>
            </a:r>
            <a:r>
              <a:rPr lang="en-US"/>
              <a:t>%\system32\config\Software</a:t>
            </a:r>
          </a:p>
          <a:p>
            <a:pPr lvl="1"/>
            <a:r>
              <a:rPr lang="en-US"/>
              <a:t>SAM - Security Account manager</a:t>
            </a:r>
          </a:p>
          <a:p>
            <a:pPr lvl="2"/>
            <a:r>
              <a:rPr lang="en-US"/>
              <a:t>%</a:t>
            </a:r>
            <a:r>
              <a:rPr lang="en-US" err="1"/>
              <a:t>Systemroot</a:t>
            </a:r>
            <a:r>
              <a:rPr lang="en-US"/>
              <a:t>%\system32\config\SAM</a:t>
            </a:r>
          </a:p>
          <a:p>
            <a:pPr lvl="1"/>
            <a:r>
              <a:rPr lang="en-US"/>
              <a:t>SYSTEM - Protocol, services, Drivers</a:t>
            </a:r>
          </a:p>
          <a:p>
            <a:pPr lvl="2"/>
            <a:r>
              <a:rPr lang="en-US"/>
              <a:t>%</a:t>
            </a:r>
            <a:r>
              <a:rPr lang="en-US" err="1"/>
              <a:t>Systemroot</a:t>
            </a:r>
            <a:r>
              <a:rPr lang="en-US"/>
              <a:t>%\system32\config\System</a:t>
            </a:r>
          </a:p>
          <a:p>
            <a:pPr lvl="2"/>
            <a:r>
              <a:rPr lang="en-US" err="1"/>
              <a:t>ControlSet</a:t>
            </a:r>
            <a:r>
              <a:rPr lang="en-US"/>
              <a:t> Current - generated for this current boot</a:t>
            </a:r>
          </a:p>
          <a:p>
            <a:pPr lvl="3"/>
            <a:r>
              <a:rPr lang="en-US"/>
              <a:t>Set1 - Backups for recovery</a:t>
            </a:r>
          </a:p>
          <a:p>
            <a:pPr lvl="1"/>
            <a:r>
              <a:rPr lang="en-US"/>
              <a:t>HARDWARE - Generated on the fly</a:t>
            </a:r>
          </a:p>
          <a:p>
            <a:pPr lvl="1"/>
            <a:r>
              <a:rPr lang="en-US"/>
              <a:t>SECURITY  - policies and stored secrets</a:t>
            </a:r>
          </a:p>
          <a:p>
            <a:pPr lvl="2"/>
            <a:r>
              <a:rPr lang="en-US"/>
              <a:t>%</a:t>
            </a:r>
            <a:r>
              <a:rPr lang="en-US" err="1"/>
              <a:t>Systemroot</a:t>
            </a:r>
            <a:r>
              <a:rPr lang="en-US"/>
              <a:t>%\system32\config\Security</a:t>
            </a:r>
          </a:p>
          <a:p>
            <a:pPr marL="0" indent="0">
              <a:buNone/>
            </a:pPr>
            <a:endParaRPr lang="en-US"/>
          </a:p>
          <a:p>
            <a:endParaRPr lang="en-US"/>
          </a:p>
        </p:txBody>
      </p:sp>
    </p:spTree>
    <p:extLst>
      <p:ext uri="{BB962C8B-B14F-4D97-AF65-F5344CB8AC3E}">
        <p14:creationId xmlns:p14="http://schemas.microsoft.com/office/powerpoint/2010/main" val="1076524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255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3" cy="4760278"/>
          </a:xfrm>
        </p:spPr>
        <p:txBody>
          <a:bodyPr/>
          <a:lstStyle/>
          <a:p>
            <a:r>
              <a:rPr lang="en-US"/>
              <a:t>Graph Explorer</a:t>
            </a:r>
          </a:p>
          <a:p>
            <a:pPr lvl="1"/>
            <a:r>
              <a:rPr lang="en-US"/>
              <a:t>Left pane that contains all the views into the data in your trace</a:t>
            </a:r>
          </a:p>
          <a:p>
            <a:r>
              <a:rPr lang="en-US"/>
              <a:t>Analysis Tabs</a:t>
            </a:r>
          </a:p>
          <a:p>
            <a:pPr lvl="1"/>
            <a:r>
              <a:rPr lang="en-US"/>
              <a:t>Drag graphs into different tabs to customize your view</a:t>
            </a:r>
          </a:p>
          <a:p>
            <a:r>
              <a:rPr lang="en-US"/>
              <a:t>Graph and table</a:t>
            </a:r>
          </a:p>
          <a:p>
            <a:pPr lvl="1"/>
            <a:r>
              <a:rPr lang="en-US"/>
              <a:t>Each view has a visualization and a table that aggregates the data in the view</a:t>
            </a:r>
          </a:p>
          <a:p>
            <a:pPr lvl="1"/>
            <a:r>
              <a:rPr lang="en-US"/>
              <a:t>Can be in graph only, table only, or graph and table mode</a:t>
            </a:r>
          </a:p>
        </p:txBody>
      </p:sp>
      <p:sp>
        <p:nvSpPr>
          <p:cNvPr id="3" name="Title 2"/>
          <p:cNvSpPr>
            <a:spLocks noGrp="1"/>
          </p:cNvSpPr>
          <p:nvPr>
            <p:ph type="title"/>
          </p:nvPr>
        </p:nvSpPr>
        <p:spPr/>
        <p:txBody>
          <a:bodyPr/>
          <a:lstStyle/>
          <a:p>
            <a:r>
              <a:rPr lang="en-US"/>
              <a:t>Let’s get started…</a:t>
            </a:r>
          </a:p>
        </p:txBody>
      </p:sp>
      <p:pic>
        <p:nvPicPr>
          <p:cNvPr id="5" name="Picture 4"/>
          <p:cNvPicPr>
            <a:picLocks noChangeAspect="1"/>
          </p:cNvPicPr>
          <p:nvPr/>
        </p:nvPicPr>
        <p:blipFill rotWithShape="1">
          <a:blip r:embed="rId2"/>
          <a:srcRect b="14360"/>
          <a:stretch/>
        </p:blipFill>
        <p:spPr>
          <a:xfrm>
            <a:off x="5850853" y="1189494"/>
            <a:ext cx="6274989" cy="4883648"/>
          </a:xfrm>
          <a:prstGeom prst="rect">
            <a:avLst/>
          </a:prstGeom>
        </p:spPr>
      </p:pic>
    </p:spTree>
    <p:extLst>
      <p:ext uri="{BB962C8B-B14F-4D97-AF65-F5344CB8AC3E}">
        <p14:creationId xmlns:p14="http://schemas.microsoft.com/office/powerpoint/2010/main" val="3421313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2888483"/>
          </a:xfrm>
        </p:spPr>
        <p:txBody>
          <a:bodyPr/>
          <a:lstStyle/>
          <a:p>
            <a:r>
              <a:rPr lang="en-US"/>
              <a:t>Predefined view of graphs and tables arranged in analysis tabs.</a:t>
            </a:r>
            <a:br>
              <a:rPr lang="en-US"/>
            </a:br>
            <a:endParaRPr lang="en-US"/>
          </a:p>
          <a:p>
            <a:r>
              <a:rPr lang="en-US"/>
              <a:t>Catalog contains different profiles to jumpstart your analysis</a:t>
            </a:r>
          </a:p>
          <a:p>
            <a:pPr lvl="1"/>
            <a:r>
              <a:rPr lang="en-US"/>
              <a:t>Go to Profile &gt; Apply &gt; Browse Catalog</a:t>
            </a:r>
          </a:p>
        </p:txBody>
      </p:sp>
      <p:sp>
        <p:nvSpPr>
          <p:cNvPr id="3" name="Title 2"/>
          <p:cNvSpPr>
            <a:spLocks noGrp="1"/>
          </p:cNvSpPr>
          <p:nvPr>
            <p:ph type="title"/>
          </p:nvPr>
        </p:nvSpPr>
        <p:spPr/>
        <p:txBody>
          <a:bodyPr/>
          <a:lstStyle/>
          <a:p>
            <a:r>
              <a:rPr lang="en-US"/>
              <a:t>Field Tricks #01: WPA - Profiles</a:t>
            </a:r>
          </a:p>
        </p:txBody>
      </p:sp>
      <p:pic>
        <p:nvPicPr>
          <p:cNvPr id="4" name="Picture 3"/>
          <p:cNvPicPr>
            <a:picLocks noChangeAspect="1"/>
          </p:cNvPicPr>
          <p:nvPr/>
        </p:nvPicPr>
        <p:blipFill>
          <a:blip r:embed="rId2"/>
          <a:stretch>
            <a:fillRect/>
          </a:stretch>
        </p:blipFill>
        <p:spPr>
          <a:xfrm>
            <a:off x="5850852" y="1189493"/>
            <a:ext cx="6274990" cy="4883649"/>
          </a:xfrm>
          <a:prstGeom prst="rect">
            <a:avLst/>
          </a:prstGeom>
        </p:spPr>
      </p:pic>
    </p:spTree>
    <p:extLst>
      <p:ext uri="{BB962C8B-B14F-4D97-AF65-F5344CB8AC3E}">
        <p14:creationId xmlns:p14="http://schemas.microsoft.com/office/powerpoint/2010/main" val="35261339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491999"/>
          </a:xfrm>
        </p:spPr>
        <p:txBody>
          <a:bodyPr/>
          <a:lstStyle/>
          <a:p>
            <a:r>
              <a:rPr lang="en-US"/>
              <a:t>Zoom</a:t>
            </a:r>
          </a:p>
          <a:p>
            <a:pPr lvl="1"/>
            <a:r>
              <a:rPr lang="en-US"/>
              <a:t>Trim the timeline you’re looking at</a:t>
            </a:r>
          </a:p>
          <a:p>
            <a:pPr lvl="1"/>
            <a:r>
              <a:rPr lang="en-US"/>
              <a:t>Click and drag to select, right click and zoom (or press CTRL + .)</a:t>
            </a:r>
          </a:p>
          <a:p>
            <a:pPr lvl="1"/>
            <a:endParaRPr lang="en-US"/>
          </a:p>
          <a:p>
            <a:r>
              <a:rPr lang="en-US"/>
              <a:t>Filter to selection</a:t>
            </a:r>
          </a:p>
          <a:p>
            <a:pPr lvl="1"/>
            <a:r>
              <a:rPr lang="en-US"/>
              <a:t>Trim data you’re looking at in a given table</a:t>
            </a:r>
          </a:p>
          <a:p>
            <a:pPr lvl="1"/>
            <a:r>
              <a:rPr lang="en-US"/>
              <a:t>Select an item (in table or legend), right click and filter</a:t>
            </a:r>
          </a:p>
          <a:p>
            <a:endParaRPr lang="en-US"/>
          </a:p>
        </p:txBody>
      </p:sp>
      <p:sp>
        <p:nvSpPr>
          <p:cNvPr id="3" name="Title 2"/>
          <p:cNvSpPr>
            <a:spLocks noGrp="1"/>
          </p:cNvSpPr>
          <p:nvPr>
            <p:ph type="title"/>
          </p:nvPr>
        </p:nvSpPr>
        <p:spPr/>
        <p:txBody>
          <a:bodyPr/>
          <a:lstStyle/>
          <a:p>
            <a:r>
              <a:rPr lang="en-US"/>
              <a:t>Field Tricks #02: WPA – Common </a:t>
            </a:r>
            <a:r>
              <a:rPr lang="en-US" err="1"/>
              <a:t>cmdlts</a:t>
            </a:r>
            <a:r>
              <a:rPr lang="en-US"/>
              <a:t>.</a:t>
            </a:r>
          </a:p>
        </p:txBody>
      </p:sp>
      <p:pic>
        <p:nvPicPr>
          <p:cNvPr id="5" name="Picture 4"/>
          <p:cNvPicPr>
            <a:picLocks noChangeAspect="1"/>
          </p:cNvPicPr>
          <p:nvPr/>
        </p:nvPicPr>
        <p:blipFill>
          <a:blip r:embed="rId2"/>
          <a:stretch>
            <a:fillRect/>
          </a:stretch>
        </p:blipFill>
        <p:spPr>
          <a:xfrm>
            <a:off x="5850852" y="1189495"/>
            <a:ext cx="6290242" cy="4883647"/>
          </a:xfrm>
          <a:prstGeom prst="rect">
            <a:avLst/>
          </a:prstGeom>
        </p:spPr>
      </p:pic>
    </p:spTree>
    <p:extLst>
      <p:ext uri="{BB962C8B-B14F-4D97-AF65-F5344CB8AC3E}">
        <p14:creationId xmlns:p14="http://schemas.microsoft.com/office/powerpoint/2010/main" val="110880430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180119"/>
          </a:xfrm>
        </p:spPr>
        <p:txBody>
          <a:bodyPr/>
          <a:lstStyle/>
          <a:p>
            <a:r>
              <a:rPr lang="en-US"/>
              <a:t>Description</a:t>
            </a:r>
          </a:p>
          <a:p>
            <a:pPr lvl="1"/>
            <a:r>
              <a:rPr lang="en-US"/>
              <a:t>Graph provides a 3</a:t>
            </a:r>
            <a:r>
              <a:rPr lang="en-US" baseline="30000"/>
              <a:t>rd</a:t>
            </a:r>
            <a:r>
              <a:rPr lang="en-US"/>
              <a:t> view of CPU usage in your system based on CPU samples.</a:t>
            </a:r>
          </a:p>
          <a:p>
            <a:r>
              <a:rPr lang="en-US"/>
              <a:t>Key Information</a:t>
            </a:r>
          </a:p>
          <a:p>
            <a:pPr lvl="1"/>
            <a:r>
              <a:rPr lang="en-US"/>
              <a:t>Summary table is especially useful for understanding what code is running at any given time.</a:t>
            </a:r>
          </a:p>
          <a:p>
            <a:pPr lvl="1"/>
            <a:r>
              <a:rPr lang="en-US"/>
              <a:t>Zoom into a region that you are interested in and expand the Stack column for your app.</a:t>
            </a:r>
          </a:p>
        </p:txBody>
      </p:sp>
      <p:sp>
        <p:nvSpPr>
          <p:cNvPr id="3" name="Title 2"/>
          <p:cNvSpPr>
            <a:spLocks noGrp="1"/>
          </p:cNvSpPr>
          <p:nvPr>
            <p:ph type="title"/>
          </p:nvPr>
        </p:nvSpPr>
        <p:spPr/>
        <p:txBody>
          <a:bodyPr/>
          <a:lstStyle/>
          <a:p>
            <a:r>
              <a:rPr lang="en-US"/>
              <a:t>CPU Usage (Sampled)</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spTree>
    <p:extLst>
      <p:ext uri="{BB962C8B-B14F-4D97-AF65-F5344CB8AC3E}">
        <p14:creationId xmlns:p14="http://schemas.microsoft.com/office/powerpoint/2010/main" val="42442268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180119"/>
          </a:xfrm>
        </p:spPr>
        <p:txBody>
          <a:bodyPr/>
          <a:lstStyle/>
          <a:p>
            <a:r>
              <a:rPr lang="en-US"/>
              <a:t>Description</a:t>
            </a:r>
          </a:p>
          <a:p>
            <a:pPr lvl="1"/>
            <a:r>
              <a:rPr lang="en-US"/>
              <a:t>Summary table shows overall CPU Usage, based on context switch events.</a:t>
            </a:r>
          </a:p>
          <a:p>
            <a:r>
              <a:rPr lang="en-US"/>
              <a:t>Key Information</a:t>
            </a:r>
          </a:p>
          <a:p>
            <a:pPr lvl="1"/>
            <a:r>
              <a:rPr lang="en-US"/>
              <a:t>You can use this summary table to understand, at a high level, what processes are running on your system.</a:t>
            </a:r>
          </a:p>
          <a:p>
            <a:pPr lvl="1"/>
            <a:r>
              <a:rPr lang="en-US"/>
              <a:t>You can also expand each Process to see its component threads.</a:t>
            </a:r>
          </a:p>
        </p:txBody>
      </p:sp>
      <p:sp>
        <p:nvSpPr>
          <p:cNvPr id="3" name="Title 2"/>
          <p:cNvSpPr>
            <a:spLocks noGrp="1"/>
          </p:cNvSpPr>
          <p:nvPr>
            <p:ph type="title"/>
          </p:nvPr>
        </p:nvSpPr>
        <p:spPr/>
        <p:txBody>
          <a:bodyPr/>
          <a:lstStyle/>
          <a:p>
            <a:r>
              <a:rPr lang="en-US"/>
              <a:t>CPU Usage (Precise)</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spTree>
    <p:extLst>
      <p:ext uri="{BB962C8B-B14F-4D97-AF65-F5344CB8AC3E}">
        <p14:creationId xmlns:p14="http://schemas.microsoft.com/office/powerpoint/2010/main" val="5597751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909036"/>
          </a:xfrm>
        </p:spPr>
        <p:txBody>
          <a:bodyPr/>
          <a:lstStyle/>
          <a:p>
            <a:r>
              <a:rPr lang="en-US"/>
              <a:t>Description</a:t>
            </a:r>
          </a:p>
          <a:p>
            <a:pPr lvl="1"/>
            <a:r>
              <a:rPr lang="en-US"/>
              <a:t>Summary table breaks down the CPU costs into several categories that are important for analysis.</a:t>
            </a:r>
          </a:p>
          <a:p>
            <a:r>
              <a:rPr lang="en-US"/>
              <a:t>Key Information</a:t>
            </a:r>
          </a:p>
          <a:p>
            <a:pPr lvl="1"/>
            <a:r>
              <a:rPr lang="en-US"/>
              <a:t>Thread Activity Tag column aggregates costs into several defined categories.</a:t>
            </a:r>
          </a:p>
          <a:p>
            <a:pPr lvl="1"/>
            <a:r>
              <a:rPr lang="en-US"/>
              <a:t>Several preset views available that allow you to filter the data to specific types of threads.</a:t>
            </a:r>
          </a:p>
          <a:p>
            <a:pPr lvl="1"/>
            <a:r>
              <a:rPr lang="en-US"/>
              <a:t>Typically use the UI Thread preset views for our analysis.</a:t>
            </a:r>
          </a:p>
        </p:txBody>
      </p:sp>
      <p:sp>
        <p:nvSpPr>
          <p:cNvPr id="3" name="Title 2"/>
          <p:cNvSpPr>
            <a:spLocks noGrp="1"/>
          </p:cNvSpPr>
          <p:nvPr>
            <p:ph type="title"/>
          </p:nvPr>
        </p:nvSpPr>
        <p:spPr/>
        <p:txBody>
          <a:bodyPr/>
          <a:lstStyle/>
          <a:p>
            <a:r>
              <a:rPr lang="en-US"/>
              <a:t>CPU Usage (Attributed)</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pic>
        <p:nvPicPr>
          <p:cNvPr id="7" name="Picture 6"/>
          <p:cNvPicPr>
            <a:picLocks noChangeAspect="1"/>
          </p:cNvPicPr>
          <p:nvPr/>
        </p:nvPicPr>
        <p:blipFill>
          <a:blip r:embed="rId6"/>
          <a:stretch>
            <a:fillRect/>
          </a:stretch>
        </p:blipFill>
        <p:spPr>
          <a:xfrm>
            <a:off x="5850852" y="1189495"/>
            <a:ext cx="6290242" cy="4883647"/>
          </a:xfrm>
          <a:prstGeom prst="rect">
            <a:avLst/>
          </a:prstGeom>
        </p:spPr>
      </p:pic>
    </p:spTree>
    <p:extLst>
      <p:ext uri="{BB962C8B-B14F-4D97-AF65-F5344CB8AC3E}">
        <p14:creationId xmlns:p14="http://schemas.microsoft.com/office/powerpoint/2010/main" val="1989630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180119"/>
          </a:xfrm>
        </p:spPr>
        <p:txBody>
          <a:bodyPr/>
          <a:lstStyle/>
          <a:p>
            <a:r>
              <a:rPr lang="en-US"/>
              <a:t>Description</a:t>
            </a:r>
          </a:p>
          <a:p>
            <a:pPr lvl="1"/>
            <a:r>
              <a:rPr lang="en-US"/>
              <a:t>Graph shows disk activity on your system. </a:t>
            </a:r>
          </a:p>
          <a:p>
            <a:r>
              <a:rPr lang="en-US"/>
              <a:t>Key Information</a:t>
            </a:r>
          </a:p>
          <a:p>
            <a:pPr lvl="1"/>
            <a:r>
              <a:rPr lang="en-US"/>
              <a:t>Typically use this in its graph view, to correlate disk activity with delays in our app.</a:t>
            </a:r>
          </a:p>
          <a:p>
            <a:pPr lvl="1"/>
            <a:r>
              <a:rPr lang="en-US"/>
              <a:t>There are numerous preset views that help you to dig in to the different types of disk I/O and utilization in your system.</a:t>
            </a:r>
          </a:p>
        </p:txBody>
      </p:sp>
      <p:sp>
        <p:nvSpPr>
          <p:cNvPr id="3" name="Title 2"/>
          <p:cNvSpPr>
            <a:spLocks noGrp="1"/>
          </p:cNvSpPr>
          <p:nvPr>
            <p:ph type="title"/>
          </p:nvPr>
        </p:nvSpPr>
        <p:spPr/>
        <p:txBody>
          <a:bodyPr/>
          <a:lstStyle/>
          <a:p>
            <a:r>
              <a:rPr lang="en-US"/>
              <a:t>Disk Usage</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pic>
        <p:nvPicPr>
          <p:cNvPr id="7" name="Picture 6"/>
          <p:cNvPicPr>
            <a:picLocks noChangeAspect="1"/>
          </p:cNvPicPr>
          <p:nvPr/>
        </p:nvPicPr>
        <p:blipFill>
          <a:blip r:embed="rId6"/>
          <a:stretch>
            <a:fillRect/>
          </a:stretch>
        </p:blipFill>
        <p:spPr>
          <a:xfrm>
            <a:off x="5850852" y="1189495"/>
            <a:ext cx="6290242" cy="4883647"/>
          </a:xfrm>
          <a:prstGeom prst="rect">
            <a:avLst/>
          </a:prstGeom>
        </p:spPr>
      </p:pic>
      <p:pic>
        <p:nvPicPr>
          <p:cNvPr id="8" name="Picture 7"/>
          <p:cNvPicPr>
            <a:picLocks noChangeAspect="1"/>
          </p:cNvPicPr>
          <p:nvPr/>
        </p:nvPicPr>
        <p:blipFill>
          <a:blip r:embed="rId7"/>
          <a:stretch>
            <a:fillRect/>
          </a:stretch>
        </p:blipFill>
        <p:spPr>
          <a:xfrm>
            <a:off x="5851163" y="1211594"/>
            <a:ext cx="6289931" cy="4861548"/>
          </a:xfrm>
          <a:prstGeom prst="rect">
            <a:avLst/>
          </a:prstGeom>
        </p:spPr>
      </p:pic>
    </p:spTree>
    <p:extLst>
      <p:ext uri="{BB962C8B-B14F-4D97-AF65-F5344CB8AC3E}">
        <p14:creationId xmlns:p14="http://schemas.microsoft.com/office/powerpoint/2010/main" val="378920689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576637"/>
          </a:xfrm>
        </p:spPr>
        <p:txBody>
          <a:bodyPr/>
          <a:lstStyle/>
          <a:p>
            <a:r>
              <a:rPr lang="en-US"/>
              <a:t>Description</a:t>
            </a:r>
          </a:p>
          <a:p>
            <a:pPr lvl="1"/>
            <a:r>
              <a:rPr lang="en-US"/>
              <a:t>Graph shows disk activity on your system with a per-file granularity.</a:t>
            </a:r>
          </a:p>
          <a:p>
            <a:r>
              <a:rPr lang="en-US"/>
              <a:t>Key Information</a:t>
            </a:r>
          </a:p>
          <a:p>
            <a:pPr lvl="1"/>
            <a:r>
              <a:rPr lang="en-US"/>
              <a:t>To populate this graph with data, you must enable the “File I/O activity” profile when you collect your trace.</a:t>
            </a:r>
          </a:p>
          <a:p>
            <a:pPr lvl="1"/>
            <a:r>
              <a:rPr lang="en-US"/>
              <a:t>Graph allows you to see exactly which files were requested by your app (See the File Name column) and what type of File operation it used.</a:t>
            </a:r>
          </a:p>
          <a:p>
            <a:pPr lvl="1"/>
            <a:endParaRPr lang="en-US"/>
          </a:p>
        </p:txBody>
      </p:sp>
      <p:sp>
        <p:nvSpPr>
          <p:cNvPr id="3" name="Title 2"/>
          <p:cNvSpPr>
            <a:spLocks noGrp="1"/>
          </p:cNvSpPr>
          <p:nvPr>
            <p:ph type="title"/>
          </p:nvPr>
        </p:nvSpPr>
        <p:spPr/>
        <p:txBody>
          <a:bodyPr/>
          <a:lstStyle/>
          <a:p>
            <a:r>
              <a:rPr lang="en-US"/>
              <a:t>File I/O</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pic>
        <p:nvPicPr>
          <p:cNvPr id="7" name="Picture 6"/>
          <p:cNvPicPr>
            <a:picLocks noChangeAspect="1"/>
          </p:cNvPicPr>
          <p:nvPr/>
        </p:nvPicPr>
        <p:blipFill>
          <a:blip r:embed="rId6"/>
          <a:stretch>
            <a:fillRect/>
          </a:stretch>
        </p:blipFill>
        <p:spPr>
          <a:xfrm>
            <a:off x="5850852" y="1189495"/>
            <a:ext cx="6290242" cy="4883647"/>
          </a:xfrm>
          <a:prstGeom prst="rect">
            <a:avLst/>
          </a:prstGeom>
        </p:spPr>
      </p:pic>
      <p:pic>
        <p:nvPicPr>
          <p:cNvPr id="8" name="Picture 7"/>
          <p:cNvPicPr>
            <a:picLocks noChangeAspect="1"/>
          </p:cNvPicPr>
          <p:nvPr/>
        </p:nvPicPr>
        <p:blipFill>
          <a:blip r:embed="rId7"/>
          <a:stretch>
            <a:fillRect/>
          </a:stretch>
        </p:blipFill>
        <p:spPr>
          <a:xfrm>
            <a:off x="5851163" y="1211594"/>
            <a:ext cx="6289931" cy="4861548"/>
          </a:xfrm>
          <a:prstGeom prst="rect">
            <a:avLst/>
          </a:prstGeom>
        </p:spPr>
      </p:pic>
      <p:pic>
        <p:nvPicPr>
          <p:cNvPr id="9" name="Picture 8"/>
          <p:cNvPicPr>
            <a:picLocks noChangeAspect="1"/>
          </p:cNvPicPr>
          <p:nvPr/>
        </p:nvPicPr>
        <p:blipFill>
          <a:blip r:embed="rId8"/>
          <a:stretch>
            <a:fillRect/>
          </a:stretch>
        </p:blipFill>
        <p:spPr>
          <a:xfrm>
            <a:off x="5829514" y="1189495"/>
            <a:ext cx="6311579" cy="4883647"/>
          </a:xfrm>
          <a:prstGeom prst="rect">
            <a:avLst/>
          </a:prstGeom>
        </p:spPr>
      </p:pic>
    </p:spTree>
    <p:extLst>
      <p:ext uri="{BB962C8B-B14F-4D97-AF65-F5344CB8AC3E}">
        <p14:creationId xmlns:p14="http://schemas.microsoft.com/office/powerpoint/2010/main" val="47770510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5253233"/>
          </a:xfrm>
        </p:spPr>
        <p:txBody>
          <a:bodyPr/>
          <a:lstStyle/>
          <a:p>
            <a:r>
              <a:rPr lang="en-US"/>
              <a:t>Description</a:t>
            </a:r>
          </a:p>
          <a:p>
            <a:pPr lvl="1"/>
            <a:r>
              <a:rPr lang="en-US"/>
              <a:t>Summary table presents all events that were collected in your trace.</a:t>
            </a:r>
          </a:p>
          <a:p>
            <a:r>
              <a:rPr lang="en-US"/>
              <a:t>Key Information</a:t>
            </a:r>
          </a:p>
          <a:p>
            <a:pPr lvl="1"/>
            <a:r>
              <a:rPr lang="en-US"/>
              <a:t>We have provided several filters to make these events more useful:</a:t>
            </a:r>
          </a:p>
          <a:p>
            <a:pPr lvl="2"/>
            <a:r>
              <a:rPr lang="en-US"/>
              <a:t>Touch Events – shows marks for each type of touch event</a:t>
            </a:r>
          </a:p>
          <a:p>
            <a:pPr lvl="2"/>
            <a:r>
              <a:rPr lang="en-US" err="1"/>
              <a:t>msWriteProfilerMark</a:t>
            </a:r>
            <a:r>
              <a:rPr lang="en-US"/>
              <a:t> – shows markers for each of the events that </a:t>
            </a:r>
            <a:r>
              <a:rPr lang="en-US" err="1"/>
              <a:t>msWriteProfilerMark</a:t>
            </a:r>
            <a:r>
              <a:rPr lang="en-US"/>
              <a:t> logs</a:t>
            </a:r>
          </a:p>
          <a:p>
            <a:pPr lvl="2"/>
            <a:r>
              <a:rPr lang="en-US" err="1"/>
              <a:t>VSync-DWMFrame</a:t>
            </a:r>
            <a:r>
              <a:rPr lang="en-US"/>
              <a:t> – marks the </a:t>
            </a:r>
            <a:r>
              <a:rPr lang="en-US" err="1"/>
              <a:t>VSync</a:t>
            </a:r>
            <a:r>
              <a:rPr lang="en-US"/>
              <a:t> events during screen updates with red lines</a:t>
            </a:r>
          </a:p>
        </p:txBody>
      </p:sp>
      <p:sp>
        <p:nvSpPr>
          <p:cNvPr id="3" name="Title 2"/>
          <p:cNvSpPr>
            <a:spLocks noGrp="1"/>
          </p:cNvSpPr>
          <p:nvPr>
            <p:ph type="title"/>
          </p:nvPr>
        </p:nvSpPr>
        <p:spPr/>
        <p:txBody>
          <a:bodyPr/>
          <a:lstStyle/>
          <a:p>
            <a:r>
              <a:rPr lang="en-US"/>
              <a:t>Generic Events</a:t>
            </a:r>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pic>
        <p:nvPicPr>
          <p:cNvPr id="7" name="Picture 6"/>
          <p:cNvPicPr>
            <a:picLocks noChangeAspect="1"/>
          </p:cNvPicPr>
          <p:nvPr/>
        </p:nvPicPr>
        <p:blipFill>
          <a:blip r:embed="rId6"/>
          <a:stretch>
            <a:fillRect/>
          </a:stretch>
        </p:blipFill>
        <p:spPr>
          <a:xfrm>
            <a:off x="5850852" y="1189495"/>
            <a:ext cx="6290242" cy="4883647"/>
          </a:xfrm>
          <a:prstGeom prst="rect">
            <a:avLst/>
          </a:prstGeom>
        </p:spPr>
      </p:pic>
      <p:pic>
        <p:nvPicPr>
          <p:cNvPr id="8" name="Picture 7"/>
          <p:cNvPicPr>
            <a:picLocks noChangeAspect="1"/>
          </p:cNvPicPr>
          <p:nvPr/>
        </p:nvPicPr>
        <p:blipFill>
          <a:blip r:embed="rId7"/>
          <a:stretch>
            <a:fillRect/>
          </a:stretch>
        </p:blipFill>
        <p:spPr>
          <a:xfrm>
            <a:off x="5851163" y="1211594"/>
            <a:ext cx="6289931" cy="4861548"/>
          </a:xfrm>
          <a:prstGeom prst="rect">
            <a:avLst/>
          </a:prstGeom>
        </p:spPr>
      </p:pic>
      <p:pic>
        <p:nvPicPr>
          <p:cNvPr id="9" name="Picture 8"/>
          <p:cNvPicPr>
            <a:picLocks noChangeAspect="1"/>
          </p:cNvPicPr>
          <p:nvPr/>
        </p:nvPicPr>
        <p:blipFill>
          <a:blip r:embed="rId8"/>
          <a:stretch>
            <a:fillRect/>
          </a:stretch>
        </p:blipFill>
        <p:spPr>
          <a:xfrm>
            <a:off x="5829514" y="1189495"/>
            <a:ext cx="6311579" cy="4883647"/>
          </a:xfrm>
          <a:prstGeom prst="rect">
            <a:avLst/>
          </a:prstGeom>
        </p:spPr>
      </p:pic>
      <p:pic>
        <p:nvPicPr>
          <p:cNvPr id="10" name="Picture 9"/>
          <p:cNvPicPr>
            <a:picLocks noChangeAspect="1"/>
          </p:cNvPicPr>
          <p:nvPr/>
        </p:nvPicPr>
        <p:blipFill>
          <a:blip r:embed="rId9"/>
          <a:stretch>
            <a:fillRect/>
          </a:stretch>
        </p:blipFill>
        <p:spPr>
          <a:xfrm>
            <a:off x="5872190" y="1211595"/>
            <a:ext cx="6268902" cy="4861548"/>
          </a:xfrm>
          <a:prstGeom prst="rect">
            <a:avLst/>
          </a:prstGeom>
        </p:spPr>
      </p:pic>
    </p:spTree>
    <p:extLst>
      <p:ext uri="{BB962C8B-B14F-4D97-AF65-F5344CB8AC3E}">
        <p14:creationId xmlns:p14="http://schemas.microsoft.com/office/powerpoint/2010/main" val="154297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How the Registry works</a:t>
            </a:r>
          </a:p>
        </p:txBody>
      </p:sp>
      <p:sp>
        <p:nvSpPr>
          <p:cNvPr id="13" name="Content Placeholder 12"/>
          <p:cNvSpPr>
            <a:spLocks noGrp="1"/>
          </p:cNvSpPr>
          <p:nvPr>
            <p:ph idx="1"/>
          </p:nvPr>
        </p:nvSpPr>
        <p:spPr/>
        <p:txBody>
          <a:bodyPr>
            <a:normAutofit/>
          </a:bodyPr>
          <a:lstStyle/>
          <a:p>
            <a:r>
              <a:rPr lang="en-US"/>
              <a:t>HKCU -  User profile, application and environment settings</a:t>
            </a:r>
          </a:p>
          <a:p>
            <a:pPr lvl="1"/>
            <a:r>
              <a:rPr lang="en-US"/>
              <a:t>%</a:t>
            </a:r>
            <a:r>
              <a:rPr lang="en-US" err="1"/>
              <a:t>userprofile</a:t>
            </a:r>
            <a:r>
              <a:rPr lang="en-US"/>
              <a:t>%\NTUser.dat - Kind of</a:t>
            </a:r>
          </a:p>
          <a:p>
            <a:pPr lvl="1"/>
            <a:r>
              <a:rPr lang="en-US"/>
              <a:t>This is a session based alias for HKU.</a:t>
            </a:r>
          </a:p>
          <a:p>
            <a:endParaRPr lang="en-US"/>
          </a:p>
          <a:p>
            <a:r>
              <a:rPr lang="en-US"/>
              <a:t>HKU - All user profiles loaded</a:t>
            </a:r>
          </a:p>
          <a:p>
            <a:pPr lvl="1"/>
            <a:r>
              <a:rPr lang="en-US"/>
              <a:t>&lt;SID&gt; - The permanent mounting HKCU for all users</a:t>
            </a:r>
          </a:p>
          <a:p>
            <a:pPr lvl="2"/>
            <a:r>
              <a:rPr lang="en-US"/>
              <a:t>%</a:t>
            </a:r>
            <a:r>
              <a:rPr lang="en-US" err="1"/>
              <a:t>userprofile</a:t>
            </a:r>
            <a:r>
              <a:rPr lang="en-US"/>
              <a:t>%\NTUser.dat</a:t>
            </a:r>
          </a:p>
          <a:p>
            <a:pPr lvl="1"/>
            <a:r>
              <a:rPr lang="en-US"/>
              <a:t>&lt;SID&gt;_classes - HKCR Permanent mounting location</a:t>
            </a:r>
          </a:p>
          <a:p>
            <a:pPr lvl="2"/>
            <a:r>
              <a:rPr lang="en-US"/>
              <a:t>DLL, File Extensions, Defaults</a:t>
            </a:r>
          </a:p>
          <a:p>
            <a:pPr lvl="2"/>
            <a:r>
              <a:rPr lang="en-US"/>
              <a:t>%</a:t>
            </a:r>
            <a:r>
              <a:rPr lang="en-US" err="1"/>
              <a:t>userprofile</a:t>
            </a:r>
            <a:r>
              <a:rPr lang="en-US"/>
              <a:t>%\</a:t>
            </a:r>
            <a:r>
              <a:rPr lang="en-US" err="1"/>
              <a:t>AppData</a:t>
            </a:r>
            <a:r>
              <a:rPr lang="en-US"/>
              <a:t>\Local\Microsoft\Windows\usrclass.dat</a:t>
            </a:r>
          </a:p>
          <a:p>
            <a:endParaRPr lang="en-US"/>
          </a:p>
          <a:p>
            <a:endParaRPr lang="en-US"/>
          </a:p>
        </p:txBody>
      </p:sp>
    </p:spTree>
    <p:extLst>
      <p:ext uri="{BB962C8B-B14F-4D97-AF65-F5344CB8AC3E}">
        <p14:creationId xmlns:p14="http://schemas.microsoft.com/office/powerpoint/2010/main" val="9632337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5581612" cy="4512517"/>
          </a:xfrm>
        </p:spPr>
        <p:txBody>
          <a:bodyPr/>
          <a:lstStyle/>
          <a:p>
            <a:r>
              <a:rPr lang="en-US"/>
              <a:t>Description</a:t>
            </a:r>
          </a:p>
          <a:p>
            <a:pPr lvl="1"/>
            <a:r>
              <a:rPr lang="en-US"/>
              <a:t>Summary table and graph show what network requests were made on your system.</a:t>
            </a:r>
          </a:p>
          <a:p>
            <a:r>
              <a:rPr lang="en-US"/>
              <a:t>Key Information</a:t>
            </a:r>
          </a:p>
          <a:p>
            <a:pPr lvl="1"/>
            <a:r>
              <a:rPr lang="en-US"/>
              <a:t>This graph helps to identify what network requests your app makes or is blocked by.</a:t>
            </a:r>
          </a:p>
          <a:p>
            <a:pPr lvl="1"/>
            <a:r>
              <a:rPr lang="en-US"/>
              <a:t>If your app’s UI thread CPU usage dips, only to return after a network request completes, it was probably blocked by the network request.</a:t>
            </a:r>
          </a:p>
        </p:txBody>
      </p:sp>
      <p:sp>
        <p:nvSpPr>
          <p:cNvPr id="3" name="Title 2"/>
          <p:cNvSpPr>
            <a:spLocks noGrp="1"/>
          </p:cNvSpPr>
          <p:nvPr>
            <p:ph type="title"/>
          </p:nvPr>
        </p:nvSpPr>
        <p:spPr/>
        <p:txBody>
          <a:bodyPr/>
          <a:lstStyle/>
          <a:p>
            <a:r>
              <a:rPr lang="en-US" err="1"/>
              <a:t>WinInet</a:t>
            </a:r>
            <a:endParaRPr lang="en-US"/>
          </a:p>
        </p:txBody>
      </p:sp>
      <p:pic>
        <p:nvPicPr>
          <p:cNvPr id="5" name="Picture 4"/>
          <p:cNvPicPr>
            <a:picLocks noChangeAspect="1"/>
          </p:cNvPicPr>
          <p:nvPr/>
        </p:nvPicPr>
        <p:blipFill>
          <a:blip r:embed="rId3"/>
          <a:stretch>
            <a:fillRect/>
          </a:stretch>
        </p:blipFill>
        <p:spPr>
          <a:xfrm>
            <a:off x="5850852" y="1189495"/>
            <a:ext cx="6290242" cy="4883647"/>
          </a:xfrm>
          <a:prstGeom prst="rect">
            <a:avLst/>
          </a:prstGeom>
        </p:spPr>
      </p:pic>
      <p:pic>
        <p:nvPicPr>
          <p:cNvPr id="4" name="Picture 3"/>
          <p:cNvPicPr>
            <a:picLocks noChangeAspect="1"/>
          </p:cNvPicPr>
          <p:nvPr/>
        </p:nvPicPr>
        <p:blipFill>
          <a:blip r:embed="rId4"/>
          <a:stretch>
            <a:fillRect/>
          </a:stretch>
        </p:blipFill>
        <p:spPr>
          <a:xfrm>
            <a:off x="5850852" y="1189495"/>
            <a:ext cx="6290242" cy="4883647"/>
          </a:xfrm>
          <a:prstGeom prst="rect">
            <a:avLst/>
          </a:prstGeom>
        </p:spPr>
      </p:pic>
      <p:pic>
        <p:nvPicPr>
          <p:cNvPr id="6" name="Picture 5"/>
          <p:cNvPicPr>
            <a:picLocks noChangeAspect="1"/>
          </p:cNvPicPr>
          <p:nvPr/>
        </p:nvPicPr>
        <p:blipFill>
          <a:blip r:embed="rId5"/>
          <a:stretch>
            <a:fillRect/>
          </a:stretch>
        </p:blipFill>
        <p:spPr>
          <a:xfrm>
            <a:off x="5850852" y="1189495"/>
            <a:ext cx="6311579" cy="4883647"/>
          </a:xfrm>
          <a:prstGeom prst="rect">
            <a:avLst/>
          </a:prstGeom>
        </p:spPr>
      </p:pic>
      <p:pic>
        <p:nvPicPr>
          <p:cNvPr id="7" name="Picture 6"/>
          <p:cNvPicPr>
            <a:picLocks noChangeAspect="1"/>
          </p:cNvPicPr>
          <p:nvPr/>
        </p:nvPicPr>
        <p:blipFill>
          <a:blip r:embed="rId6"/>
          <a:stretch>
            <a:fillRect/>
          </a:stretch>
        </p:blipFill>
        <p:spPr>
          <a:xfrm>
            <a:off x="5850852" y="1189495"/>
            <a:ext cx="6290242" cy="4883647"/>
          </a:xfrm>
          <a:prstGeom prst="rect">
            <a:avLst/>
          </a:prstGeom>
        </p:spPr>
      </p:pic>
      <p:pic>
        <p:nvPicPr>
          <p:cNvPr id="8" name="Picture 7"/>
          <p:cNvPicPr>
            <a:picLocks noChangeAspect="1"/>
          </p:cNvPicPr>
          <p:nvPr/>
        </p:nvPicPr>
        <p:blipFill>
          <a:blip r:embed="rId7"/>
          <a:stretch>
            <a:fillRect/>
          </a:stretch>
        </p:blipFill>
        <p:spPr>
          <a:xfrm>
            <a:off x="5851163" y="1211594"/>
            <a:ext cx="6289931" cy="4861548"/>
          </a:xfrm>
          <a:prstGeom prst="rect">
            <a:avLst/>
          </a:prstGeom>
        </p:spPr>
      </p:pic>
      <p:pic>
        <p:nvPicPr>
          <p:cNvPr id="9" name="Picture 8"/>
          <p:cNvPicPr>
            <a:picLocks noChangeAspect="1"/>
          </p:cNvPicPr>
          <p:nvPr/>
        </p:nvPicPr>
        <p:blipFill>
          <a:blip r:embed="rId8"/>
          <a:stretch>
            <a:fillRect/>
          </a:stretch>
        </p:blipFill>
        <p:spPr>
          <a:xfrm>
            <a:off x="5829514" y="1189495"/>
            <a:ext cx="6311579" cy="4883647"/>
          </a:xfrm>
          <a:prstGeom prst="rect">
            <a:avLst/>
          </a:prstGeom>
        </p:spPr>
      </p:pic>
      <p:pic>
        <p:nvPicPr>
          <p:cNvPr id="10" name="Picture 9"/>
          <p:cNvPicPr>
            <a:picLocks noChangeAspect="1"/>
          </p:cNvPicPr>
          <p:nvPr/>
        </p:nvPicPr>
        <p:blipFill>
          <a:blip r:embed="rId9"/>
          <a:stretch>
            <a:fillRect/>
          </a:stretch>
        </p:blipFill>
        <p:spPr>
          <a:xfrm>
            <a:off x="5872190" y="1211595"/>
            <a:ext cx="6268902" cy="4861548"/>
          </a:xfrm>
          <a:prstGeom prst="rect">
            <a:avLst/>
          </a:prstGeom>
        </p:spPr>
      </p:pic>
      <p:pic>
        <p:nvPicPr>
          <p:cNvPr id="11" name="Content Placeholder 7"/>
          <p:cNvPicPr>
            <a:picLocks noChangeAspect="1"/>
          </p:cNvPicPr>
          <p:nvPr/>
        </p:nvPicPr>
        <p:blipFill>
          <a:blip r:embed="rId10"/>
          <a:stretch>
            <a:fillRect/>
          </a:stretch>
        </p:blipFill>
        <p:spPr>
          <a:xfrm>
            <a:off x="5842619" y="1189494"/>
            <a:ext cx="6298473" cy="4883649"/>
          </a:xfrm>
          <a:prstGeom prst="rect">
            <a:avLst/>
          </a:prstGeom>
        </p:spPr>
      </p:pic>
    </p:spTree>
    <p:extLst>
      <p:ext uri="{BB962C8B-B14F-4D97-AF65-F5344CB8AC3E}">
        <p14:creationId xmlns:p14="http://schemas.microsoft.com/office/powerpoint/2010/main" val="42744475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Section Header</a:t>
            </a:r>
          </a:p>
        </p:txBody>
      </p:sp>
      <p:sp>
        <p:nvSpPr>
          <p:cNvPr id="5" name="Text Placeholder 4"/>
          <p:cNvSpPr>
            <a:spLocks noGrp="1"/>
          </p:cNvSpPr>
          <p:nvPr>
            <p:ph type="body" idx="1"/>
          </p:nvPr>
        </p:nvSpPr>
        <p:spPr/>
        <p:txBody>
          <a:bodyPr/>
          <a:lstStyle/>
          <a:p>
            <a:r>
              <a:rPr lang="en-US"/>
              <a:t>This is the next section</a:t>
            </a:r>
          </a:p>
        </p:txBody>
      </p:sp>
    </p:spTree>
    <p:extLst>
      <p:ext uri="{BB962C8B-B14F-4D97-AF65-F5344CB8AC3E}">
        <p14:creationId xmlns:p14="http://schemas.microsoft.com/office/powerpoint/2010/main" val="1657553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a:t>
            </a:r>
          </a:p>
        </p:txBody>
      </p:sp>
      <p:sp>
        <p:nvSpPr>
          <p:cNvPr id="3" name="Content Placeholder 2"/>
          <p:cNvSpPr>
            <a:spLocks noGrp="1"/>
          </p:cNvSpPr>
          <p:nvPr>
            <p:ph idx="1"/>
          </p:nvPr>
        </p:nvSpPr>
        <p:spPr/>
        <p:txBody>
          <a:bodyPr/>
          <a:lstStyle/>
          <a:p>
            <a:r>
              <a:rPr lang="en-US"/>
              <a:t>Line1</a:t>
            </a:r>
          </a:p>
          <a:p>
            <a:pPr lvl="1"/>
            <a:r>
              <a:rPr lang="en-US"/>
              <a:t>Bullet Level 1</a:t>
            </a:r>
          </a:p>
          <a:p>
            <a:pPr lvl="2"/>
            <a:r>
              <a:rPr lang="en-US"/>
              <a:t>Bullet Level 2</a:t>
            </a:r>
          </a:p>
          <a:p>
            <a:pPr lvl="3"/>
            <a:r>
              <a:rPr lang="en-US"/>
              <a:t>Bullet Level 3</a:t>
            </a:r>
          </a:p>
          <a:p>
            <a:endParaRPr lang="en-US"/>
          </a:p>
        </p:txBody>
      </p:sp>
    </p:spTree>
    <p:extLst>
      <p:ext uri="{BB962C8B-B14F-4D97-AF65-F5344CB8AC3E}">
        <p14:creationId xmlns:p14="http://schemas.microsoft.com/office/powerpoint/2010/main" val="912164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Title</a:t>
            </a:r>
          </a:p>
        </p:txBody>
      </p:sp>
      <p:sp>
        <p:nvSpPr>
          <p:cNvPr id="5" name="Content Placeholder 4"/>
          <p:cNvSpPr>
            <a:spLocks noGrp="1"/>
          </p:cNvSpPr>
          <p:nvPr>
            <p:ph idx="1"/>
          </p:nvPr>
        </p:nvSpPr>
        <p:spPr/>
        <p:txBody>
          <a:bodyPr/>
          <a:lstStyle/>
          <a:p>
            <a:r>
              <a:rPr lang="en-US"/>
              <a:t>Code</a:t>
            </a:r>
          </a:p>
        </p:txBody>
      </p:sp>
    </p:spTree>
    <p:extLst>
      <p:ext uri="{BB962C8B-B14F-4D97-AF65-F5344CB8AC3E}">
        <p14:creationId xmlns:p14="http://schemas.microsoft.com/office/powerpoint/2010/main" val="1895725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t>Text Only with Border</a:t>
            </a:r>
          </a:p>
          <a:p>
            <a:pPr lvl="1"/>
            <a:r>
              <a:rPr lang="en-US"/>
              <a:t>Level 1</a:t>
            </a:r>
          </a:p>
          <a:p>
            <a:pPr lvl="2"/>
            <a:r>
              <a:rPr lang="en-US"/>
              <a:t>Level 2 </a:t>
            </a:r>
          </a:p>
          <a:p>
            <a:pPr lvl="3"/>
            <a:r>
              <a:rPr lang="en-US"/>
              <a:t>Level 3</a:t>
            </a:r>
          </a:p>
        </p:txBody>
      </p:sp>
    </p:spTree>
    <p:extLst>
      <p:ext uri="{BB962C8B-B14F-4D97-AF65-F5344CB8AC3E}">
        <p14:creationId xmlns:p14="http://schemas.microsoft.com/office/powerpoint/2010/main" val="659284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Text Only (Red)</a:t>
            </a:r>
          </a:p>
          <a:p>
            <a:pPr lvl="1"/>
            <a:r>
              <a:rPr lang="en-US"/>
              <a:t>Level 1</a:t>
            </a:r>
          </a:p>
          <a:p>
            <a:pPr lvl="2"/>
            <a:r>
              <a:rPr lang="en-US"/>
              <a:t>Level 2</a:t>
            </a:r>
          </a:p>
          <a:p>
            <a:pPr lvl="3"/>
            <a:r>
              <a:rPr lang="en-US"/>
              <a:t>Level 3</a:t>
            </a:r>
          </a:p>
        </p:txBody>
      </p:sp>
    </p:spTree>
    <p:extLst>
      <p:ext uri="{BB962C8B-B14F-4D97-AF65-F5344CB8AC3E}">
        <p14:creationId xmlns:p14="http://schemas.microsoft.com/office/powerpoint/2010/main" val="2094311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Title</a:t>
            </a:r>
          </a:p>
        </p:txBody>
      </p:sp>
      <p:sp>
        <p:nvSpPr>
          <p:cNvPr id="4" name="Content Placeholder 3"/>
          <p:cNvSpPr>
            <a:spLocks noGrp="1"/>
          </p:cNvSpPr>
          <p:nvPr>
            <p:ph sz="half" idx="1"/>
          </p:nvPr>
        </p:nvSpPr>
        <p:spPr/>
        <p:txBody>
          <a:bodyPr/>
          <a:lstStyle/>
          <a:p>
            <a:r>
              <a:rPr lang="en-US"/>
              <a:t>Text 1</a:t>
            </a:r>
          </a:p>
          <a:p>
            <a:pPr lvl="1"/>
            <a:r>
              <a:rPr lang="en-US"/>
              <a:t>Level 1</a:t>
            </a:r>
          </a:p>
          <a:p>
            <a:pPr lvl="2"/>
            <a:r>
              <a:rPr lang="en-US"/>
              <a:t>Level 2</a:t>
            </a:r>
          </a:p>
          <a:p>
            <a:pPr lvl="3"/>
            <a:r>
              <a:rPr lang="en-US"/>
              <a:t>Level 3</a:t>
            </a:r>
          </a:p>
          <a:p>
            <a:endParaRPr lang="en-US"/>
          </a:p>
        </p:txBody>
      </p:sp>
      <p:sp>
        <p:nvSpPr>
          <p:cNvPr id="5" name="Content Placeholder 4"/>
          <p:cNvSpPr>
            <a:spLocks noGrp="1"/>
          </p:cNvSpPr>
          <p:nvPr>
            <p:ph sz="half" idx="2"/>
          </p:nvPr>
        </p:nvSpPr>
        <p:spPr/>
        <p:txBody>
          <a:bodyPr/>
          <a:lstStyle/>
          <a:p>
            <a:r>
              <a:rPr lang="en-US"/>
              <a:t>Text 2</a:t>
            </a:r>
          </a:p>
          <a:p>
            <a:pPr lvl="1"/>
            <a:r>
              <a:rPr lang="en-US"/>
              <a:t>Level 1</a:t>
            </a:r>
          </a:p>
          <a:p>
            <a:pPr lvl="2"/>
            <a:r>
              <a:rPr lang="en-US"/>
              <a:t>Level 2</a:t>
            </a:r>
          </a:p>
          <a:p>
            <a:pPr lvl="3"/>
            <a:r>
              <a:rPr lang="en-US"/>
              <a:t>Level 3</a:t>
            </a:r>
          </a:p>
          <a:p>
            <a:endParaRPr lang="en-US"/>
          </a:p>
        </p:txBody>
      </p:sp>
    </p:spTree>
    <p:extLst>
      <p:ext uri="{BB962C8B-B14F-4D97-AF65-F5344CB8AC3E}">
        <p14:creationId xmlns:p14="http://schemas.microsoft.com/office/powerpoint/2010/main" val="2554539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a:t>Section 1</a:t>
            </a:r>
          </a:p>
        </p:txBody>
      </p:sp>
      <p:sp>
        <p:nvSpPr>
          <p:cNvPr id="7" name="Content Placeholder 6"/>
          <p:cNvSpPr>
            <a:spLocks noGrp="1"/>
          </p:cNvSpPr>
          <p:nvPr>
            <p:ph sz="half" idx="2"/>
          </p:nvPr>
        </p:nvSpPr>
        <p:spPr/>
        <p:txBody>
          <a:bodyPr/>
          <a:lstStyle/>
          <a:p>
            <a:r>
              <a:rPr lang="en-US"/>
              <a:t>Text</a:t>
            </a:r>
          </a:p>
          <a:p>
            <a:pPr lvl="1"/>
            <a:r>
              <a:rPr lang="en-US"/>
              <a:t>Level 1</a:t>
            </a:r>
          </a:p>
          <a:p>
            <a:pPr lvl="2"/>
            <a:r>
              <a:rPr lang="en-US"/>
              <a:t>Level 2</a:t>
            </a:r>
          </a:p>
          <a:p>
            <a:pPr lvl="3"/>
            <a:r>
              <a:rPr lang="en-US"/>
              <a:t>Level 3</a:t>
            </a:r>
          </a:p>
          <a:p>
            <a:endParaRPr lang="en-US"/>
          </a:p>
        </p:txBody>
      </p:sp>
      <p:sp>
        <p:nvSpPr>
          <p:cNvPr id="8" name="Text Placeholder 7"/>
          <p:cNvSpPr>
            <a:spLocks noGrp="1"/>
          </p:cNvSpPr>
          <p:nvPr>
            <p:ph type="body" sz="quarter" idx="3"/>
          </p:nvPr>
        </p:nvSpPr>
        <p:spPr/>
        <p:txBody>
          <a:bodyPr/>
          <a:lstStyle/>
          <a:p>
            <a:r>
              <a:rPr lang="en-US"/>
              <a:t>Section 2</a:t>
            </a:r>
          </a:p>
        </p:txBody>
      </p:sp>
      <p:sp>
        <p:nvSpPr>
          <p:cNvPr id="9" name="Content Placeholder 8"/>
          <p:cNvSpPr>
            <a:spLocks noGrp="1"/>
          </p:cNvSpPr>
          <p:nvPr>
            <p:ph sz="quarter" idx="4"/>
          </p:nvPr>
        </p:nvSpPr>
        <p:spPr/>
        <p:txBody>
          <a:bodyPr/>
          <a:lstStyle/>
          <a:p>
            <a:r>
              <a:rPr lang="en-US"/>
              <a:t>Text</a:t>
            </a:r>
          </a:p>
          <a:p>
            <a:pPr lvl="1"/>
            <a:r>
              <a:rPr lang="en-US"/>
              <a:t>Level 1</a:t>
            </a:r>
          </a:p>
          <a:p>
            <a:pPr lvl="2"/>
            <a:r>
              <a:rPr lang="en-US"/>
              <a:t>Level 2</a:t>
            </a:r>
          </a:p>
          <a:p>
            <a:pPr lvl="3"/>
            <a:r>
              <a:rPr lang="en-US"/>
              <a:t>Level 3</a:t>
            </a:r>
          </a:p>
          <a:p>
            <a:endParaRPr lang="en-US"/>
          </a:p>
        </p:txBody>
      </p:sp>
      <p:sp>
        <p:nvSpPr>
          <p:cNvPr id="5" name="Title 4"/>
          <p:cNvSpPr>
            <a:spLocks noGrp="1"/>
          </p:cNvSpPr>
          <p:nvPr>
            <p:ph type="title"/>
          </p:nvPr>
        </p:nvSpPr>
        <p:spPr/>
        <p:txBody>
          <a:bodyPr/>
          <a:lstStyle/>
          <a:p>
            <a:r>
              <a:rPr lang="en-US"/>
              <a:t>Title</a:t>
            </a:r>
          </a:p>
        </p:txBody>
      </p:sp>
    </p:spTree>
    <p:extLst>
      <p:ext uri="{BB962C8B-B14F-4D97-AF65-F5344CB8AC3E}">
        <p14:creationId xmlns:p14="http://schemas.microsoft.com/office/powerpoint/2010/main" val="3003455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a:t>Demo Title</a:t>
            </a:r>
          </a:p>
        </p:txBody>
      </p:sp>
    </p:spTree>
    <p:extLst>
      <p:ext uri="{BB962C8B-B14F-4D97-AF65-F5344CB8AC3E}">
        <p14:creationId xmlns:p14="http://schemas.microsoft.com/office/powerpoint/2010/main" val="3216050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How the Registry works</a:t>
            </a:r>
          </a:p>
        </p:txBody>
      </p:sp>
      <p:sp>
        <p:nvSpPr>
          <p:cNvPr id="13" name="Content Placeholder 12"/>
          <p:cNvSpPr>
            <a:spLocks noGrp="1"/>
          </p:cNvSpPr>
          <p:nvPr>
            <p:ph idx="1"/>
          </p:nvPr>
        </p:nvSpPr>
        <p:spPr/>
        <p:txBody>
          <a:bodyPr>
            <a:normAutofit fontScale="92500" lnSpcReduction="10000"/>
          </a:bodyPr>
          <a:lstStyle/>
          <a:p>
            <a:r>
              <a:rPr lang="en-US" dirty="0"/>
              <a:t>HKCR - Melding of the user and system settings</a:t>
            </a:r>
          </a:p>
          <a:p>
            <a:pPr lvl="2"/>
            <a:r>
              <a:rPr lang="en-US" dirty="0"/>
              <a:t>COM object and other DLL registration (CLSID)</a:t>
            </a:r>
          </a:p>
          <a:p>
            <a:pPr lvl="2"/>
            <a:r>
              <a:rPr lang="en-US" dirty="0"/>
              <a:t>APPX Registration</a:t>
            </a:r>
          </a:p>
          <a:p>
            <a:pPr lvl="2"/>
            <a:r>
              <a:rPr lang="en-US" dirty="0"/>
              <a:t>File extension defaults</a:t>
            </a:r>
          </a:p>
          <a:p>
            <a:pPr lvl="2"/>
            <a:r>
              <a:rPr lang="en-US" dirty="0"/>
              <a:t>Shell defaults</a:t>
            </a:r>
          </a:p>
          <a:p>
            <a:pPr lvl="2"/>
            <a:r>
              <a:rPr lang="en-US" dirty="0"/>
              <a:t>File icon paths.</a:t>
            </a:r>
          </a:p>
          <a:p>
            <a:pPr lvl="1"/>
            <a:r>
              <a:rPr lang="en-US" dirty="0"/>
              <a:t>User settings - HKEY_USERS\&lt;SID&gt;_Classes</a:t>
            </a:r>
          </a:p>
          <a:p>
            <a:pPr lvl="1"/>
            <a:r>
              <a:rPr lang="en-US" dirty="0"/>
              <a:t>System settings - HKEY_LOCAL_MACHINE\SOFTWARE\Classes</a:t>
            </a:r>
          </a:p>
          <a:p>
            <a:pPr lvl="1"/>
            <a:r>
              <a:rPr lang="en-US" dirty="0"/>
              <a:t>If there is the same key but different value, the user key wins.</a:t>
            </a:r>
          </a:p>
          <a:p>
            <a:endParaRPr lang="en-US" dirty="0"/>
          </a:p>
          <a:p>
            <a:r>
              <a:rPr lang="en-US" dirty="0"/>
              <a:t>HKCC</a:t>
            </a:r>
          </a:p>
          <a:p>
            <a:pPr lvl="1"/>
            <a:r>
              <a:rPr lang="en-US" dirty="0"/>
              <a:t>Loaded on startup</a:t>
            </a:r>
          </a:p>
          <a:p>
            <a:pPr lvl="1"/>
            <a:r>
              <a:rPr lang="en-US" dirty="0"/>
              <a:t>Alias for HKLM\System\</a:t>
            </a:r>
            <a:r>
              <a:rPr lang="en-US" dirty="0" err="1"/>
              <a:t>CurrentControlSet</a:t>
            </a:r>
            <a:r>
              <a:rPr lang="en-US" dirty="0"/>
              <a:t>\</a:t>
            </a:r>
            <a:r>
              <a:rPr lang="en-US" dirty="0" err="1"/>
              <a:t>HardwareProfiles</a:t>
            </a:r>
            <a:r>
              <a:rPr lang="en-US" dirty="0"/>
              <a:t>\Current</a:t>
            </a:r>
          </a:p>
          <a:p>
            <a:endParaRPr lang="en-US" dirty="0"/>
          </a:p>
          <a:p>
            <a:endParaRPr lang="en-US" dirty="0"/>
          </a:p>
        </p:txBody>
      </p:sp>
    </p:spTree>
    <p:extLst>
      <p:ext uri="{BB962C8B-B14F-4D97-AF65-F5344CB8AC3E}">
        <p14:creationId xmlns:p14="http://schemas.microsoft.com/office/powerpoint/2010/main" val="80873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a:t>
            </a:r>
            <a:r>
              <a:rPr lang="en-US" err="1"/>
              <a:t>Dcom</a:t>
            </a:r>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94337958"/>
      </p:ext>
    </p:extLst>
  </p:cSld>
  <p:clrMapOvr>
    <a:masterClrMapping/>
  </p:clrMapOvr>
</p:sld>
</file>

<file path=ppt/theme/theme1.xml><?xml version="1.0" encoding="utf-8"?>
<a:theme xmlns:a="http://schemas.openxmlformats.org/drawingml/2006/main" name="Slice">
  <a:themeElements>
    <a:clrScheme name="Custom 4">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A5A5A5"/>
      </a:hlink>
      <a:folHlink>
        <a:srgbClr val="A5A5A5"/>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9 Template.potx" id="{2E6737F6-7D7D-4B15-AEC2-AFD641A969F0}" vid="{51EECF06-20EA-4DF5-B15C-7105FCD1D6CC}"/>
    </a:ext>
  </a:extLst>
</a:theme>
</file>

<file path=ppt/theme/theme2.xml><?xml version="1.0" encoding="utf-8"?>
<a:theme xmlns:a="http://schemas.openxmlformats.org/drawingml/2006/main" name="PPDC09 Breakout Template">
  <a:themeElements>
    <a:clrScheme name="PDC 2009">
      <a:dk1>
        <a:srgbClr val="000000"/>
      </a:dk1>
      <a:lt1>
        <a:srgbClr val="FFFFFF"/>
      </a:lt1>
      <a:dk2>
        <a:srgbClr val="0070C0"/>
      </a:dk2>
      <a:lt2>
        <a:srgbClr val="BDE3FF"/>
      </a:lt2>
      <a:accent1>
        <a:srgbClr val="C3D69B"/>
      </a:accent1>
      <a:accent2>
        <a:srgbClr val="7D706D"/>
      </a:accent2>
      <a:accent3>
        <a:srgbClr val="B8B2AE"/>
      </a:accent3>
      <a:accent4>
        <a:srgbClr val="DF8536"/>
      </a:accent4>
      <a:accent5>
        <a:srgbClr val="5F779C"/>
      </a:accent5>
      <a:accent6>
        <a:srgbClr val="AA534A"/>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5"/>
        </a:lnRef>
        <a:fillRef idx="3">
          <a:schemeClr val="accent5"/>
        </a:fillRef>
        <a:effectRef idx="3">
          <a:schemeClr val="accent5"/>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Windows Storybook Template_2017">
  <a:themeElements>
    <a:clrScheme name="Custom 2">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0C0"/>
      </a:hlink>
      <a:folHlink>
        <a:srgbClr val="0070C0"/>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orybook-Template_V2" id="{B78952D9-D3C8-423B-8CDF-607AA41EA050}" vid="{A33956D0-9AC8-47A6-9F86-86F261EEAC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D7474EC5F9804A8C0915A0D2B3E72B" ma:contentTypeVersion="6" ma:contentTypeDescription="Create a new document." ma:contentTypeScope="" ma:versionID="1e506071d132a47b68c5589909b09f0e">
  <xsd:schema xmlns:xsd="http://www.w3.org/2001/XMLSchema" xmlns:xs="http://www.w3.org/2001/XMLSchema" xmlns:p="http://schemas.microsoft.com/office/2006/metadata/properties" xmlns:ns2="437d3976-146d-487e-9b32-45ade7cdb3c3" xmlns:ns3="ba924082-f255-4689-bc14-7c311a17681c" targetNamespace="http://schemas.microsoft.com/office/2006/metadata/properties" ma:root="true" ma:fieldsID="d9451a99ae5dfcf301f63b02ef9f83d5" ns2:_="" ns3:_="">
    <xsd:import namespace="437d3976-146d-487e-9b32-45ade7cdb3c3"/>
    <xsd:import namespace="ba924082-f255-4689-bc14-7c311a17681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7d3976-146d-487e-9b32-45ade7cdb3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24082-f255-4689-bc14-7c311a17681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9099B0-B9E3-45A6-848D-7EA25626C078}">
  <ds:schemaRefs>
    <ds:schemaRef ds:uri="http://schemas.microsoft.com/sharepoint/v3/contenttype/forms"/>
  </ds:schemaRefs>
</ds:datastoreItem>
</file>

<file path=customXml/itemProps2.xml><?xml version="1.0" encoding="utf-8"?>
<ds:datastoreItem xmlns:ds="http://schemas.openxmlformats.org/officeDocument/2006/customXml" ds:itemID="{AFF96CB3-579C-4369-8AB2-D91B353AC24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881FD18-C877-47D9-A9C8-9B9EB7A5D424}">
  <ds:schemaRefs>
    <ds:schemaRef ds:uri="437d3976-146d-487e-9b32-45ade7cdb3c3"/>
    <ds:schemaRef ds:uri="ba924082-f255-4689-bc14-7c311a1768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MMS 2019 Template</Template>
  <TotalTime>932</TotalTime>
  <Words>5422</Words>
  <Application>Microsoft Office PowerPoint</Application>
  <PresentationFormat>Widescreen</PresentationFormat>
  <Paragraphs>729</Paragraphs>
  <Slides>78</Slides>
  <Notes>39</Notes>
  <HiddenSlides>24</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78</vt:i4>
      </vt:variant>
    </vt:vector>
  </HeadingPairs>
  <TitlesOfParts>
    <vt:vector size="93" baseType="lpstr">
      <vt:lpstr>Arial</vt:lpstr>
      <vt:lpstr>Calibri</vt:lpstr>
      <vt:lpstr>ConfluenceInstalledFont</vt:lpstr>
      <vt:lpstr>Consolas</vt:lpstr>
      <vt:lpstr>Courier New</vt:lpstr>
      <vt:lpstr>Segoe UI</vt:lpstr>
      <vt:lpstr>Segoe UI Light</vt:lpstr>
      <vt:lpstr>Segoe UI Semibold</vt:lpstr>
      <vt:lpstr>Segoe UI Semilight</vt:lpstr>
      <vt:lpstr>Trebuchet MS</vt:lpstr>
      <vt:lpstr>Wingdings</vt:lpstr>
      <vt:lpstr>Wingdings 3</vt:lpstr>
      <vt:lpstr>Slice</vt:lpstr>
      <vt:lpstr>PPDC09 Breakout Template</vt:lpstr>
      <vt:lpstr>Windows Storybook Template_2017</vt:lpstr>
      <vt:lpstr>The Windows House of mirrors:  A roller coaster tour of the subsystems you use every day.</vt:lpstr>
      <vt:lpstr>PowerPoint Presentation</vt:lpstr>
      <vt:lpstr>Outline</vt:lpstr>
      <vt:lpstr>The Registry</vt:lpstr>
      <vt:lpstr>Where did this all begin</vt:lpstr>
      <vt:lpstr>How the Registry works</vt:lpstr>
      <vt:lpstr>How the Registry works</vt:lpstr>
      <vt:lpstr>How the Registry works</vt:lpstr>
      <vt:lpstr>Com/Dcom</vt:lpstr>
      <vt:lpstr>Component Object Model</vt:lpstr>
      <vt:lpstr>How it works</vt:lpstr>
      <vt:lpstr>Practical</vt:lpstr>
      <vt:lpstr>DCOM</vt:lpstr>
      <vt:lpstr>WMI</vt:lpstr>
      <vt:lpstr>What is wmi?</vt:lpstr>
      <vt:lpstr>The great thing about standards is…</vt:lpstr>
      <vt:lpstr>Why bother with wmi?</vt:lpstr>
      <vt:lpstr>Tools to use with wmi</vt:lpstr>
      <vt:lpstr>WMI Organization</vt:lpstr>
      <vt:lpstr>What lives where</vt:lpstr>
      <vt:lpstr>What lives where, electric boogaloo</vt:lpstr>
      <vt:lpstr>Windows management instrument</vt:lpstr>
      <vt:lpstr>Windows management instrument</vt:lpstr>
      <vt:lpstr>Windows management instrument</vt:lpstr>
      <vt:lpstr>Gotchas</vt:lpstr>
      <vt:lpstr>Component Based Servicing</vt:lpstr>
      <vt:lpstr>What is the Windows component based servicing</vt:lpstr>
      <vt:lpstr>Why does it take up so much space?</vt:lpstr>
      <vt:lpstr>Tracing</vt:lpstr>
      <vt:lpstr>How do I Troubleshoot it?</vt:lpstr>
      <vt:lpstr>Windows Telemetry</vt:lpstr>
      <vt:lpstr>Telemetry – Huh What is it good for?</vt:lpstr>
      <vt:lpstr>PowerPoint Presentation</vt:lpstr>
      <vt:lpstr>Windows Telemetry</vt:lpstr>
      <vt:lpstr>Per Solution Requirements</vt:lpstr>
      <vt:lpstr>Windows Analytics</vt:lpstr>
      <vt:lpstr>PowerPoint Presentation</vt:lpstr>
      <vt:lpstr>Diagnostic Data Viewer</vt:lpstr>
      <vt:lpstr>Telemetry – Huh What is it good for?</vt:lpstr>
      <vt:lpstr>Performance Gathering – The old way</vt:lpstr>
      <vt:lpstr>The Big Picture</vt:lpstr>
      <vt:lpstr>What is WPT and where do I get it?</vt:lpstr>
      <vt:lpstr>Windows Performance Analyzer</vt:lpstr>
      <vt:lpstr>How do I capture a trace?</vt:lpstr>
      <vt:lpstr>Saving</vt:lpstr>
      <vt:lpstr>overview of WPA</vt:lpstr>
      <vt:lpstr>PowerPoint Presentation</vt:lpstr>
      <vt:lpstr>PowerPoint Presentation</vt:lpstr>
      <vt:lpstr>Summary</vt:lpstr>
      <vt:lpstr>DTrace</vt:lpstr>
      <vt:lpstr>DPAPI</vt:lpstr>
      <vt:lpstr>Data Protection API</vt:lpstr>
      <vt:lpstr>DPAPI Encryption - Subsystem</vt:lpstr>
      <vt:lpstr>DPAPI Encryption – credential manager</vt:lpstr>
      <vt:lpstr>Other Crazy Topics</vt:lpstr>
      <vt:lpstr>PowerPoint Presentation</vt:lpstr>
      <vt:lpstr>Resources / Links</vt:lpstr>
      <vt:lpstr>Telemetry Resources </vt:lpstr>
      <vt:lpstr>PowerPoint Presentation</vt:lpstr>
      <vt:lpstr>PowerPoint Presentation</vt:lpstr>
      <vt:lpstr>Let’s get started…</vt:lpstr>
      <vt:lpstr>Field Tricks #01: WPA - Profiles</vt:lpstr>
      <vt:lpstr>Field Tricks #02: WPA – Common cmdlts.</vt:lpstr>
      <vt:lpstr>CPU Usage (Sampled)</vt:lpstr>
      <vt:lpstr>CPU Usage (Precise)</vt:lpstr>
      <vt:lpstr>CPU Usage (Attributed)</vt:lpstr>
      <vt:lpstr>Disk Usage</vt:lpstr>
      <vt:lpstr>File I/O</vt:lpstr>
      <vt:lpstr>Generic Events</vt:lpstr>
      <vt:lpstr>WinInet</vt:lpstr>
      <vt:lpstr>Section Header</vt:lpstr>
      <vt:lpstr>Title</vt:lpstr>
      <vt:lpstr>Title</vt:lpstr>
      <vt:lpstr>PowerPoint Presentation</vt:lpstr>
      <vt:lpstr>PowerPoint Presentation</vt:lpstr>
      <vt:lpstr>Title</vt:lpstr>
      <vt:lpstr>Title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High-performance powershell through the magic of runspaces</dc:title>
  <dc:creator>Corio, Scott</dc:creator>
  <cp:keywords>No Restrictions</cp:keywords>
  <cp:lastModifiedBy>Jeffrey scripter</cp:lastModifiedBy>
  <cp:revision>4</cp:revision>
  <dcterms:created xsi:type="dcterms:W3CDTF">2019-04-08T18:17:51Z</dcterms:created>
  <dcterms:modified xsi:type="dcterms:W3CDTF">2019-05-07T12:06:32Z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Classification">
    <vt:lpwstr>No Restrictions</vt:lpwstr>
  </property>
  <property fmtid="{D5CDD505-2E9C-101B-9397-08002B2CF9AE}" pid="6" name="Sublabels">
    <vt:lpwstr/>
  </property>
  <property fmtid="{D5CDD505-2E9C-101B-9397-08002B2CF9AE}" pid="7" name="ContentTypeId">
    <vt:lpwstr>0x010100CFD7474EC5F9804A8C0915A0D2B3E72B</vt:lpwstr>
  </property>
</Properties>
</file>